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4" r:id="rId17"/>
    <p:sldId id="272" r:id="rId18"/>
    <p:sldId id="273" r:id="rId19"/>
    <p:sldId id="276" r:id="rId20"/>
    <p:sldId id="275" r:id="rId21"/>
  </p:sldIdLst>
  <p:sldSz cx="9144000" cy="6858000" type="screen4x3"/>
  <p:notesSz cx="9144000" cy="6858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1968" y="-9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EA4A860F-7ABA-442D-9866-92CECFF65384}" type="datetimeFigureOut">
              <a:rPr lang="tr-TR" smtClean="0"/>
              <a:t>17.07.2024</a:t>
            </a:fld>
            <a:endParaRPr lang="tr-TR"/>
          </a:p>
        </p:txBody>
      </p:sp>
      <p:sp>
        <p:nvSpPr>
          <p:cNvPr id="4" name="3 Altbilgi Yer Tutucusu"/>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9C32B9D4-1DF7-461C-97A7-3C616B75D90E}" type="slidenum">
              <a:rPr lang="tr-TR" smtClean="0"/>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93FBF640-CE8A-4055-BA18-826FA5D77F25}" type="datetimeFigureOut">
              <a:rPr lang="tr-TR" smtClean="0"/>
              <a:t>17.07.2024</a:t>
            </a:fld>
            <a:endParaRPr lang="tr-TR"/>
          </a:p>
        </p:txBody>
      </p:sp>
      <p:sp>
        <p:nvSpPr>
          <p:cNvPr id="4" name="3 Slayt Görüntüsü Yer Tutucusu"/>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35B5BFE5-F418-44F3-BFAA-A6B7A98BF935}"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11</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12</a:t>
            </a:fld>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13</a:t>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14</a:t>
            </a:fld>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15</a:t>
            </a:fld>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16</a:t>
            </a:fld>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17</a:t>
            </a:fld>
            <a:endParaRPr 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18</a:t>
            </a:fld>
            <a:endParaRPr 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19</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2</a:t>
            </a:fld>
            <a:endParaRPr lang="tr-T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20</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857500" y="514350"/>
            <a:ext cx="3429000" cy="257175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5B5BFE5-F418-44F3-BFAA-A6B7A98BF935}" type="slidenum">
              <a:rPr lang="tr-TR" smtClean="0"/>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hasCustomPrompt="1"/>
          </p:nvPr>
        </p:nvSpPr>
        <p:spPr>
          <a:xfrm>
            <a:off x="1432560" y="359898"/>
            <a:ext cx="7406640" cy="1472184"/>
          </a:xfrm>
        </p:spPr>
        <p:txBody>
          <a:bodyPr anchor="b"/>
          <a:lstStyle>
            <a:lvl1pPr algn="l">
              <a:defRPr/>
            </a:lvl1pPr>
          </a:lstStyle>
          <a:p>
            <a:r>
              <a:rPr kumimoji="0" lang="tr-TR" smtClean="0"/>
              <a:t>Asıl başlık stili için tıklatın</a:t>
            </a:r>
            <a:endParaRPr kumimoji="0" lang="en-US"/>
          </a:p>
        </p:txBody>
      </p:sp>
      <p:sp>
        <p:nvSpPr>
          <p:cNvPr id="22" name="21 Alt Başlık"/>
          <p:cNvSpPr>
            <a:spLocks noGrp="1"/>
          </p:cNvSpPr>
          <p:nvPr>
            <p:ph type="subTitle" idx="1" hasCustomPrompt="1"/>
          </p:nvPr>
        </p:nvSpPr>
        <p:spPr>
          <a:xfrm>
            <a:off x="1432560" y="1850064"/>
            <a:ext cx="7406640" cy="1752600"/>
          </a:xfrm>
        </p:spPr>
        <p:txBody>
          <a:bodyPr tIns="0"/>
          <a:lstStyle>
            <a:lvl1pPr marL="27305"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p>
            <a:fld id="{3CC046CE-AEC5-4640-8A91-07E02B284F23}" type="datetime1">
              <a:rPr lang="tr-TR" smtClean="0"/>
              <a:t>17.07.2024</a:t>
            </a:fld>
            <a:endParaRPr lang="tr-TR"/>
          </a:p>
        </p:txBody>
      </p:sp>
      <p:sp>
        <p:nvSpPr>
          <p:cNvPr id="20" name="19 Altbilgi Yer Tutucusu"/>
          <p:cNvSpPr>
            <a:spLocks noGrp="1"/>
          </p:cNvSpPr>
          <p:nvPr>
            <p:ph type="ftr" sz="quarter" idx="11"/>
          </p:nvPr>
        </p:nvSpPr>
        <p:spPr/>
        <p:txBody>
          <a:bodyPr/>
          <a:lstStyle/>
          <a:p>
            <a:r>
              <a:rPr lang="tr-TR" smtClean="0"/>
              <a:t>TUNCELİ DAYANIŞMA VE KÜLTÜR VAKFI gsm:05415628262- e posta:tuncvak@gmail.com-WEB:http://www.tuncvakfi.org- İZMİR CADDESİ SÜMER 1 SOKAK NO:8/11 KIZILAY ANKARA</a:t>
            </a:r>
            <a:endParaRPr lang="tr-TR"/>
          </a:p>
        </p:txBody>
      </p:sp>
      <p:sp>
        <p:nvSpPr>
          <p:cNvPr id="10" name="9 Slayt Numarası Yer Tutucusu"/>
          <p:cNvSpPr>
            <a:spLocks noGrp="1"/>
          </p:cNvSpPr>
          <p:nvPr>
            <p:ph type="sldNum" sz="quarter" idx="12"/>
          </p:nvPr>
        </p:nvSpPr>
        <p:spPr/>
        <p:txBody>
          <a:bodyPr/>
          <a:lstStyle/>
          <a:p>
            <a:fld id="{B1DEFA8C-F947-479F-BE07-76B6B3F80BF1}"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661B741-ACE2-46CE-9157-D6F5966A93AB}" type="datetime1">
              <a:rPr lang="tr-TR" smtClean="0"/>
              <a:t>17.07.2024</a:t>
            </a:fld>
            <a:endParaRPr lang="tr-TR"/>
          </a:p>
        </p:txBody>
      </p:sp>
      <p:sp>
        <p:nvSpPr>
          <p:cNvPr id="5" name="4 Altbilgi Yer Tutucusu"/>
          <p:cNvSpPr>
            <a:spLocks noGrp="1"/>
          </p:cNvSpPr>
          <p:nvPr>
            <p:ph type="ftr" sz="quarter" idx="11"/>
          </p:nvPr>
        </p:nvSpPr>
        <p:spPr/>
        <p:txBody>
          <a:bodyPr/>
          <a:lstStyle/>
          <a:p>
            <a:r>
              <a:rPr lang="tr-TR" smtClean="0"/>
              <a:t>TUNCELİ DAYANIŞMA VE KÜLTÜR VAKFI gsm:05415628262- e posta:tuncvak@gmail.com-WEB:http://www.tuncvakfi.org- İZMİR CADDESİ SÜMER 1 SOKAK NO:8/11 KIZILAY ANKARA</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858000" y="274640"/>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1143000" y="274641"/>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836CDB3-1012-4C34-B786-1AD5613F9461}" type="datetime1">
              <a:rPr lang="tr-TR" smtClean="0"/>
              <a:t>17.07.2024</a:t>
            </a:fld>
            <a:endParaRPr lang="tr-TR"/>
          </a:p>
        </p:txBody>
      </p:sp>
      <p:sp>
        <p:nvSpPr>
          <p:cNvPr id="5" name="4 Altbilgi Yer Tutucusu"/>
          <p:cNvSpPr>
            <a:spLocks noGrp="1"/>
          </p:cNvSpPr>
          <p:nvPr>
            <p:ph type="ftr" sz="quarter" idx="11"/>
          </p:nvPr>
        </p:nvSpPr>
        <p:spPr/>
        <p:txBody>
          <a:bodyPr/>
          <a:lstStyle/>
          <a:p>
            <a:r>
              <a:rPr lang="tr-TR" smtClean="0"/>
              <a:t>TUNCELİ DAYANIŞMA VE KÜLTÜR VAKFI gsm:05415628262- e posta:tuncvak@gmail.com-WEB:http://www.tuncvakfi.org- İZMİR CADDESİ SÜMER 1 SOKAK NO:8/11 KIZILAY ANKARA</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İçerik Yer Tutucusu"/>
          <p:cNvSpPr>
            <a:spLocks noGrp="1"/>
          </p:cNvSpPr>
          <p:nvPr>
            <p:ph idx="1" hasCustomPrompt="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E2140C6-ED76-4E46-BB8A-6BE1E7110E42}" type="datetime1">
              <a:rPr lang="tr-TR" smtClean="0"/>
              <a:t>17.07.2024</a:t>
            </a:fld>
            <a:endParaRPr lang="tr-TR"/>
          </a:p>
        </p:txBody>
      </p:sp>
      <p:sp>
        <p:nvSpPr>
          <p:cNvPr id="5" name="4 Altbilgi Yer Tutucusu"/>
          <p:cNvSpPr>
            <a:spLocks noGrp="1"/>
          </p:cNvSpPr>
          <p:nvPr>
            <p:ph type="ftr" sz="quarter" idx="11"/>
          </p:nvPr>
        </p:nvSpPr>
        <p:spPr/>
        <p:txBody>
          <a:bodyPr/>
          <a:lstStyle/>
          <a:p>
            <a:r>
              <a:rPr lang="tr-TR" smtClean="0"/>
              <a:t>TUNCELİ DAYANIŞMA VE KÜLTÜR VAKFI gsm:05415628262- e posta:tuncvak@gmail.com-WEB:http://www.tuncvakfi.org- İZMİR CADDESİ SÜMER 1 SOKAK NO:8/11 KIZILAY ANKARA</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1"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hasCustomPrompt="1"/>
          </p:nvPr>
        </p:nvSpPr>
        <p:spPr>
          <a:xfrm>
            <a:off x="2578392" y="2600325"/>
            <a:ext cx="6400800" cy="2286000"/>
          </a:xfrm>
        </p:spPr>
        <p:txBody>
          <a:bodyPr anchor="t"/>
          <a:lstStyle>
            <a:lvl1pPr algn="l">
              <a:lnSpc>
                <a:spcPts val="4500"/>
              </a:lnSpc>
              <a:buNone/>
              <a:defRPr sz="4000" b="1" cap="all"/>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2578392" y="1066800"/>
            <a:ext cx="6400800" cy="1509712"/>
          </a:xfrm>
        </p:spPr>
        <p:txBody>
          <a:bodyPr anchor="b"/>
          <a:lstStyle>
            <a:lvl1pPr marL="18415"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508A4547-4B1F-417A-826A-A47B5F59EAEE}" type="datetime1">
              <a:rPr lang="tr-TR" smtClean="0"/>
              <a:t>17.07.2024</a:t>
            </a:fld>
            <a:endParaRPr lang="tr-TR"/>
          </a:p>
        </p:txBody>
      </p:sp>
      <p:sp>
        <p:nvSpPr>
          <p:cNvPr id="5" name="4 Altbilgi Yer Tutucusu"/>
          <p:cNvSpPr>
            <a:spLocks noGrp="1"/>
          </p:cNvSpPr>
          <p:nvPr>
            <p:ph type="ftr" sz="quarter" idx="11"/>
          </p:nvPr>
        </p:nvSpPr>
        <p:spPr/>
        <p:txBody>
          <a:bodyPr/>
          <a:lstStyle/>
          <a:p>
            <a:r>
              <a:rPr lang="tr-TR" smtClean="0"/>
              <a:t>TUNCELİ DAYANIŞMA VE KÜLTÜR VAKFI gsm:05415628262- e posta:tuncvak@gmail.com-WEB:http://www.tuncvakfi.org- İZMİR CADDESİ SÜMER 1 SOKAK NO:8/11 KIZILAY ANKARA</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435608" y="274320"/>
            <a:ext cx="749808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hasCustomPrompt="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hasCustomPrompt="1"/>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19078CBE-35B2-49D7-BFA1-4810799BEF93}" type="datetime1">
              <a:rPr lang="tr-TR" smtClean="0"/>
              <a:t>17.07.2024</a:t>
            </a:fld>
            <a:endParaRPr lang="tr-TR"/>
          </a:p>
        </p:txBody>
      </p:sp>
      <p:sp>
        <p:nvSpPr>
          <p:cNvPr id="6" name="5 Altbilgi Yer Tutucusu"/>
          <p:cNvSpPr>
            <a:spLocks noGrp="1"/>
          </p:cNvSpPr>
          <p:nvPr>
            <p:ph type="ftr" sz="quarter" idx="11"/>
          </p:nvPr>
        </p:nvSpPr>
        <p:spPr/>
        <p:txBody>
          <a:bodyPr/>
          <a:lstStyle/>
          <a:p>
            <a:r>
              <a:rPr lang="tr-TR" smtClean="0"/>
              <a:t>TUNCELİ DAYANIŞMA VE KÜLTÜR VAKFI gsm:05415628262- e posta:tuncvak@gmail.com-WEB:http://www.tuncvakfi.org- İZMİR CADDESİ SÜMER 1 SOKAK NO:8/11 KIZILAY ANKARA</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5160336"/>
            <a:ext cx="8229600" cy="1143000"/>
          </a:xfrm>
        </p:spPr>
        <p:txBody>
          <a:bodyPr anchor="ctr"/>
          <a:lstStyle>
            <a:lvl1pPr algn="ctr">
              <a:defRPr sz="45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45720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hasCustomPrompt="1"/>
          </p:nvPr>
        </p:nvSpPr>
        <p:spPr>
          <a:xfrm>
            <a:off x="466344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hasCustomPrompt="1"/>
          </p:nvPr>
        </p:nvSpPr>
        <p:spPr>
          <a:xfrm>
            <a:off x="45720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hasCustomPrompt="1"/>
          </p:nvPr>
        </p:nvSpPr>
        <p:spPr>
          <a:xfrm>
            <a:off x="466344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9930CB92-9264-4291-89A1-0E4E574139D2}" type="datetime1">
              <a:rPr lang="tr-TR" smtClean="0"/>
              <a:t>17.07.2024</a:t>
            </a:fld>
            <a:endParaRPr lang="tr-TR"/>
          </a:p>
        </p:txBody>
      </p:sp>
      <p:sp>
        <p:nvSpPr>
          <p:cNvPr id="8" name="7 Altbilgi Yer Tutucusu"/>
          <p:cNvSpPr>
            <a:spLocks noGrp="1"/>
          </p:cNvSpPr>
          <p:nvPr>
            <p:ph type="ftr" sz="quarter" idx="11"/>
          </p:nvPr>
        </p:nvSpPr>
        <p:spPr/>
        <p:txBody>
          <a:bodyPr/>
          <a:lstStyle/>
          <a:p>
            <a:r>
              <a:rPr lang="tr-TR" smtClean="0"/>
              <a:t>TUNCELİ DAYANIŞMA VE KÜLTÜR VAKFI gsm:05415628262- e posta:tuncvak@gmail.com-WEB:http://www.tuncvakfi.org- İZMİR CADDESİ SÜMER 1 SOKAK NO:8/11 KIZILAY ANKARA</a:t>
            </a:r>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435608" y="274320"/>
            <a:ext cx="7498080" cy="1143000"/>
          </a:xfrm>
        </p:spPr>
        <p:txBody>
          <a:bodyPr anchor="ct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C80132B2-7A10-4175-995F-8FED06A9BE3C}" type="datetime1">
              <a:rPr lang="tr-TR" smtClean="0"/>
              <a:t>17.07.2024</a:t>
            </a:fld>
            <a:endParaRPr lang="tr-TR"/>
          </a:p>
        </p:txBody>
      </p:sp>
      <p:sp>
        <p:nvSpPr>
          <p:cNvPr id="4" name="3 Altbilgi Yer Tutucusu"/>
          <p:cNvSpPr>
            <a:spLocks noGrp="1"/>
          </p:cNvSpPr>
          <p:nvPr>
            <p:ph type="ftr" sz="quarter" idx="11"/>
          </p:nvPr>
        </p:nvSpPr>
        <p:spPr/>
        <p:txBody>
          <a:bodyPr/>
          <a:lstStyle/>
          <a:p>
            <a:r>
              <a:rPr lang="tr-TR" smtClean="0"/>
              <a:t>TUNCELİ DAYANIŞMA VE KÜLTÜR VAKFI gsm:05415628262- e posta:tuncvak@gmail.com-WEB:http://www.tuncvakfi.org- İZMİR CADDESİ SÜMER 1 SOKAK NO:8/11 KIZILAY ANKARA</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9F443186-8580-4D34-9BFD-10A10C82A257}" type="datetime1">
              <a:rPr lang="tr-TR" smtClean="0"/>
              <a:t>17.07.2024</a:t>
            </a:fld>
            <a:endParaRPr lang="tr-TR"/>
          </a:p>
        </p:txBody>
      </p:sp>
      <p:sp>
        <p:nvSpPr>
          <p:cNvPr id="3" name="2 Altbilgi Yer Tutucusu"/>
          <p:cNvSpPr>
            <a:spLocks noGrp="1"/>
          </p:cNvSpPr>
          <p:nvPr>
            <p:ph type="ftr" sz="quarter" idx="11"/>
          </p:nvPr>
        </p:nvSpPr>
        <p:spPr/>
        <p:txBody>
          <a:bodyPr/>
          <a:lstStyle/>
          <a:p>
            <a:r>
              <a:rPr lang="tr-TR" smtClean="0"/>
              <a:t>TUNCELİ DAYANIŞMA VE KÜLTÜR VAKFI gsm:05415628262- e posta:tuncvak@gmail.com-WEB:http://www.tuncvakfi.org- İZMİR CADDESİ SÜMER 1 SOKAK NO:8/11 KIZILAY ANKARA</a:t>
            </a:r>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16778"/>
            <a:ext cx="3810000" cy="1162050"/>
          </a:xfrm>
          <a:ln>
            <a:noFill/>
          </a:ln>
        </p:spPr>
        <p:txBody>
          <a:bodyPr anchor="b"/>
          <a:lstStyle>
            <a:lvl1pPr algn="l">
              <a:lnSpc>
                <a:spcPts val="2000"/>
              </a:lnSpc>
              <a:buNone/>
              <a:defRPr sz="2200" b="1" cap="all" baseline="0"/>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hasCustomPrompt="1"/>
          </p:nvPr>
        </p:nvSpPr>
        <p:spPr>
          <a:xfrm>
            <a:off x="457200" y="2133601"/>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E5AFEC6-5D7E-436C-B61B-9291D2A5FBCF}" type="datetime1">
              <a:rPr lang="tr-TR" smtClean="0"/>
              <a:t>17.07.2024</a:t>
            </a:fld>
            <a:endParaRPr lang="tr-TR"/>
          </a:p>
        </p:txBody>
      </p:sp>
      <p:sp>
        <p:nvSpPr>
          <p:cNvPr id="6" name="5 Altbilgi Yer Tutucusu"/>
          <p:cNvSpPr>
            <a:spLocks noGrp="1"/>
          </p:cNvSpPr>
          <p:nvPr>
            <p:ph type="ftr" sz="quarter" idx="11"/>
          </p:nvPr>
        </p:nvSpPr>
        <p:spPr/>
        <p:txBody>
          <a:bodyPr/>
          <a:lstStyle/>
          <a:p>
            <a:r>
              <a:rPr lang="tr-TR" smtClean="0"/>
              <a:t>TUNCELİ DAYANIŞMA VE KÜLTÜR VAKFI gsm:05415628262- e posta:tuncvak@gmail.com-WEB:http://www.tuncvakfi.org- İZMİR CADDESİ SÜMER 1 SOKAK NO:8/11 KIZILAY ANKARA</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886896" y="1066800"/>
            <a:ext cx="2743200" cy="1981200"/>
          </a:xfrm>
        </p:spPr>
        <p:txBody>
          <a:bodyPr anchor="b">
            <a:noAutofit/>
          </a:bodyPr>
          <a:lstStyle>
            <a:lvl1pPr algn="l">
              <a:buNone/>
              <a:defRPr sz="2100" b="1">
                <a:effectLst/>
              </a:defRPr>
            </a:lvl1p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C926139B-D878-4DA6-8228-6F12CB3303F8}" type="datetime1">
              <a:rPr lang="tr-TR" smtClean="0"/>
              <a:t>17.07.2024</a:t>
            </a:fld>
            <a:endParaRPr lang="tr-TR"/>
          </a:p>
        </p:txBody>
      </p:sp>
      <p:sp>
        <p:nvSpPr>
          <p:cNvPr id="6" name="5 Altbilgi Yer Tutucusu"/>
          <p:cNvSpPr>
            <a:spLocks noGrp="1"/>
          </p:cNvSpPr>
          <p:nvPr>
            <p:ph type="ftr" sz="quarter" idx="11"/>
          </p:nvPr>
        </p:nvSpPr>
        <p:spPr/>
        <p:txBody>
          <a:bodyPr/>
          <a:lstStyle/>
          <a:p>
            <a:r>
              <a:rPr lang="tr-TR" smtClean="0"/>
              <a:t>TUNCELİ DAYANIŞMA VE KÜLTÜR VAKFI gsm:05415628262- e posta:tuncvak@gmail.com-WEB:http://www.tuncvakfi.org- İZMİR CADDESİ SÜMER 1 SOKAK NO:8/11 KIZILAY ANKARA</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210" algn="l" rtl="0" eaLnBrk="1" latinLnBrk="0" hangingPunct="1">
              <a:lnSpc>
                <a:spcPts val="3000"/>
              </a:lnSpc>
              <a:spcBef>
                <a:spcPts val="600"/>
              </a:spcBef>
              <a:buClr>
                <a:schemeClr val="accent1"/>
              </a:buClr>
              <a:buSzPct val="80000"/>
              <a:buFont typeface="Wingdings 2" panose="05020102010507070707"/>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hasCustomPrompt="1"/>
          </p:nvPr>
        </p:nvSpPr>
        <p:spPr>
          <a:xfrm>
            <a:off x="838200" y="1143004"/>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2"/>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hasCustomPrompt="1"/>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6"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168818" y="21103"/>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182882" y="1055078"/>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012874"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55D58016-25C4-4EE5-8A0A-23D9BCA80D5C}" type="datetime1">
              <a:rPr lang="tr-TR" smtClean="0"/>
              <a:t>17.07.2024</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r>
              <a:rPr lang="tr-TR" smtClean="0"/>
              <a:t>TUNCELİ DAYANIŞMA VE KÜLTÜR VAKFI gsm:05415628262- e posta:tuncvak@gmail.com-WEB:http://www.tuncvakfi.org- İZMİR CADDESİ SÜMER 1 SOKAK NO:8/11 KIZILAY ANKARA</a:t>
            </a:r>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B1DEFA8C-F947-479F-BE07-76B6B3F80BF1}"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210" algn="l" rtl="0" eaLnBrk="1" latinLnBrk="0" hangingPunct="1">
        <a:lnSpc>
          <a:spcPct val="100000"/>
        </a:lnSpc>
        <a:spcBef>
          <a:spcPts val="600"/>
        </a:spcBef>
        <a:buClr>
          <a:schemeClr val="accent1"/>
        </a:buClr>
        <a:buSzPct val="80000"/>
        <a:buFont typeface="Wingdings 2" panose="05020102010507070707"/>
        <a:buChar char=""/>
        <a:defRPr kumimoji="0" sz="3200" kern="1200">
          <a:solidFill>
            <a:schemeClr val="tx1"/>
          </a:solidFill>
          <a:latin typeface="+mn-lt"/>
          <a:ea typeface="+mn-ea"/>
          <a:cs typeface="+mn-cs"/>
        </a:defRPr>
      </a:lvl1pPr>
      <a:lvl2pPr marL="640080" indent="-237490" algn="l" rtl="0" eaLnBrk="1" latinLnBrk="0" hangingPunct="1">
        <a:lnSpc>
          <a:spcPct val="100000"/>
        </a:lnSpc>
        <a:spcBef>
          <a:spcPts val="550"/>
        </a:spcBef>
        <a:buClr>
          <a:schemeClr val="accent1"/>
        </a:buClr>
        <a:buFont typeface="Verdana" panose="020B0604030504040204"/>
        <a:buChar char="◦"/>
        <a:defRPr kumimoji="0" sz="2800" kern="1200">
          <a:solidFill>
            <a:schemeClr val="tx1"/>
          </a:solidFill>
          <a:latin typeface="+mn-lt"/>
          <a:ea typeface="+mn-ea"/>
          <a:cs typeface="+mn-cs"/>
        </a:defRPr>
      </a:lvl2pPr>
      <a:lvl3pPr marL="887095" indent="-228600" algn="l" rtl="0" eaLnBrk="1" latinLnBrk="0" hangingPunct="1">
        <a:lnSpc>
          <a:spcPct val="100000"/>
        </a:lnSpc>
        <a:spcBef>
          <a:spcPct val="20000"/>
        </a:spcBef>
        <a:buClr>
          <a:schemeClr val="accent2"/>
        </a:buClr>
        <a:buFont typeface="Wingdings 2" panose="05020102010507070707"/>
        <a:buChar char=""/>
        <a:defRPr kumimoji="0" sz="2400" kern="1200">
          <a:solidFill>
            <a:schemeClr val="tx1"/>
          </a:solidFill>
          <a:latin typeface="+mn-lt"/>
          <a:ea typeface="+mn-ea"/>
          <a:cs typeface="+mn-cs"/>
        </a:defRPr>
      </a:lvl3pPr>
      <a:lvl4pPr marL="1097280" indent="-173990" algn="l" rtl="0" eaLnBrk="1" latinLnBrk="0" hangingPunct="1">
        <a:lnSpc>
          <a:spcPct val="100000"/>
        </a:lnSpc>
        <a:spcBef>
          <a:spcPct val="20000"/>
        </a:spcBef>
        <a:buClr>
          <a:schemeClr val="accent3"/>
        </a:buClr>
        <a:buFont typeface="Wingdings 2" panose="05020102010507070707"/>
        <a:buChar char=""/>
        <a:defRPr kumimoji="0" sz="2000" kern="1200">
          <a:solidFill>
            <a:schemeClr val="tx1"/>
          </a:solidFill>
          <a:latin typeface="+mn-lt"/>
          <a:ea typeface="+mn-ea"/>
          <a:cs typeface="+mn-cs"/>
        </a:defRPr>
      </a:lvl4pPr>
      <a:lvl5pPr marL="1298575" indent="-182880" algn="l" rtl="0" eaLnBrk="1" latinLnBrk="0" hangingPunct="1">
        <a:lnSpc>
          <a:spcPct val="100000"/>
        </a:lnSpc>
        <a:spcBef>
          <a:spcPct val="20000"/>
        </a:spcBef>
        <a:buClr>
          <a:schemeClr val="accent4"/>
        </a:buClr>
        <a:buFont typeface="Wingdings 2" panose="05020102010507070707"/>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panose="05020102010507070707"/>
        <a:buChar char=""/>
        <a:defRPr kumimoji="0" sz="2000" kern="1200">
          <a:solidFill>
            <a:schemeClr val="tx1"/>
          </a:solidFill>
          <a:latin typeface="+mn-lt"/>
          <a:ea typeface="+mn-ea"/>
          <a:cs typeface="+mn-cs"/>
        </a:defRPr>
      </a:lvl6pPr>
      <a:lvl7pPr marL="1718945"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8pPr>
      <a:lvl9pPr marL="2130425"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3929067"/>
            <a:ext cx="8305800" cy="1571636"/>
          </a:xfrm>
        </p:spPr>
        <p:txBody>
          <a:bodyPr/>
          <a:lstStyle/>
          <a:p>
            <a:pPr algn="ctr"/>
            <a:r>
              <a:rPr lang="tr-TR" dirty="0" smtClean="0">
                <a:latin typeface="Arial Black" panose="020B0A04020102020204" pitchFamily="34" charset="0"/>
              </a:rPr>
              <a:t>TUNCELİ DAYANIŞMA VE KÜLTÜR VAKFI</a:t>
            </a:r>
            <a:endParaRPr lang="tr-TR" dirty="0">
              <a:latin typeface="Arial Black" panose="020B0A0402010202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b="1" dirty="0" smtClean="0">
                <a:solidFill>
                  <a:srgbClr val="FF0000"/>
                </a:solidFill>
                <a:latin typeface="Arial Black" panose="020B0A04020102020204" pitchFamily="34" charset="0"/>
              </a:rPr>
              <a:t>TUNCELİ DAYANIŞMA VE KÜLTÜR VAKFI </a:t>
            </a:r>
            <a:r>
              <a:rPr lang="tr-TR" b="1" dirty="0" err="1" smtClean="0">
                <a:solidFill>
                  <a:srgbClr val="FF0000"/>
                </a:solidFill>
                <a:latin typeface="Arial Black" panose="020B0A04020102020204" pitchFamily="34" charset="0"/>
              </a:rPr>
              <a:t>gsm</a:t>
            </a:r>
            <a:r>
              <a:rPr lang="tr-TR" b="1" dirty="0" smtClean="0">
                <a:solidFill>
                  <a:srgbClr val="FF0000"/>
                </a:solidFill>
                <a:latin typeface="Arial Black" panose="020B0A04020102020204" pitchFamily="34" charset="0"/>
              </a:rPr>
              <a:t>:05415628262- e posta:</a:t>
            </a:r>
            <a:r>
              <a:rPr lang="tr-TR" b="1" dirty="0" err="1" smtClean="0">
                <a:solidFill>
                  <a:srgbClr val="FF0000"/>
                </a:solidFill>
                <a:latin typeface="Arial Black" panose="020B0A04020102020204" pitchFamily="34" charset="0"/>
              </a:rPr>
              <a:t>tuncvak</a:t>
            </a:r>
            <a:r>
              <a:rPr lang="tr-TR" b="1" dirty="0" smtClean="0">
                <a:solidFill>
                  <a:srgbClr val="FF0000"/>
                </a:solidFill>
                <a:latin typeface="Arial Black" panose="020B0A04020102020204" pitchFamily="34" charset="0"/>
              </a:rPr>
              <a:t>@</a:t>
            </a:r>
            <a:r>
              <a:rPr lang="tr-TR" b="1" dirty="0" err="1" smtClean="0">
                <a:solidFill>
                  <a:srgbClr val="FF0000"/>
                </a:solidFill>
                <a:latin typeface="Arial Black" panose="020B0A04020102020204" pitchFamily="34" charset="0"/>
              </a:rPr>
              <a:t>gmail</a:t>
            </a:r>
            <a:r>
              <a:rPr lang="tr-TR" b="1" dirty="0" smtClean="0">
                <a:solidFill>
                  <a:srgbClr val="FF0000"/>
                </a:solidFill>
                <a:latin typeface="Arial Black" panose="020B0A04020102020204" pitchFamily="34" charset="0"/>
              </a:rPr>
              <a:t>.com-WEB:http://www.</a:t>
            </a:r>
            <a:r>
              <a:rPr lang="tr-TR" b="1" dirty="0" err="1" smtClean="0">
                <a:solidFill>
                  <a:srgbClr val="FF0000"/>
                </a:solidFill>
                <a:latin typeface="Arial Black" panose="020B0A04020102020204" pitchFamily="34" charset="0"/>
              </a:rPr>
              <a:t>tuncvakfi</a:t>
            </a:r>
            <a:r>
              <a:rPr lang="tr-TR" b="1" dirty="0" smtClean="0">
                <a:solidFill>
                  <a:srgbClr val="FF0000"/>
                </a:solidFill>
                <a:latin typeface="Arial Black" panose="020B0A04020102020204" pitchFamily="34" charset="0"/>
              </a:rPr>
              <a:t>.org-</a:t>
            </a:r>
          </a:p>
          <a:p>
            <a:pPr algn="ctr"/>
            <a:r>
              <a:rPr lang="tr-TR" b="1" dirty="0" smtClean="0">
                <a:solidFill>
                  <a:srgbClr val="FF0000"/>
                </a:solidFill>
                <a:latin typeface="Arial Black" panose="020B0A04020102020204" pitchFamily="34" charset="0"/>
              </a:rPr>
              <a:t>İZMİR CADDESİ SÜMER 1 SOKAK NO:8/11 KIZILAY ANKARA</a:t>
            </a:r>
            <a:endParaRPr lang="tr-TR" b="1" dirty="0">
              <a:solidFill>
                <a:srgbClr val="FF0000"/>
              </a:solidFill>
              <a:latin typeface="Arial Black" panose="020B0A04020102020204" pitchFamily="34" charset="0"/>
            </a:endParaRPr>
          </a:p>
        </p:txBody>
      </p:sp>
      <p:pic>
        <p:nvPicPr>
          <p:cNvPr id="7" name="Resim 1" descr="TuncVak"/>
          <p:cNvPicPr>
            <a:picLocks noChangeAspect="1" noChangeArrowheads="1"/>
          </p:cNvPicPr>
          <p:nvPr/>
        </p:nvPicPr>
        <p:blipFill>
          <a:blip r:embed="rId3"/>
          <a:srcRect/>
          <a:stretch>
            <a:fillRect/>
          </a:stretch>
        </p:blipFill>
        <p:spPr bwMode="auto">
          <a:xfrm>
            <a:off x="3357555" y="1285860"/>
            <a:ext cx="2286016" cy="21431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785794"/>
            <a:ext cx="8305800" cy="5000660"/>
          </a:xfrm>
        </p:spPr>
        <p:txBody>
          <a:bodyPr/>
          <a:lstStyle/>
          <a:p>
            <a:pPr algn="l"/>
            <a:r>
              <a:rPr lang="tr-TR" sz="3200" dirty="0" smtClean="0">
                <a:latin typeface="Arial Rounded MT Bold" panose="020F0704030504030204" pitchFamily="34" charset="0"/>
              </a:rPr>
              <a:t>DENETLEME KURULU</a:t>
            </a:r>
            <a:br>
              <a:rPr lang="tr-TR" sz="3200" dirty="0" smtClean="0">
                <a:latin typeface="Arial Rounded MT Bold" panose="020F0704030504030204" pitchFamily="34" charset="0"/>
              </a:rPr>
            </a:br>
            <a:r>
              <a:rPr lang="tr-TR" sz="3200" dirty="0" smtClean="0">
                <a:latin typeface="Arial Rounded MT Bold" panose="020F0704030504030204" pitchFamily="34" charset="0"/>
              </a:rPr>
              <a:t>KENAN ÖZER</a:t>
            </a:r>
            <a:br>
              <a:rPr lang="tr-TR" sz="3200" dirty="0" smtClean="0">
                <a:latin typeface="Arial Rounded MT Bold" panose="020F0704030504030204" pitchFamily="34" charset="0"/>
              </a:rPr>
            </a:br>
            <a:r>
              <a:rPr lang="tr-TR" sz="3200" dirty="0" smtClean="0">
                <a:latin typeface="Arial Rounded MT Bold" panose="020F0704030504030204" pitchFamily="34" charset="0"/>
              </a:rPr>
              <a:t>ŞEMSEDDİN DURMUŞ</a:t>
            </a:r>
            <a:br>
              <a:rPr lang="tr-TR" sz="3200" dirty="0" smtClean="0">
                <a:latin typeface="Arial Rounded MT Bold" panose="020F0704030504030204" pitchFamily="34" charset="0"/>
              </a:rPr>
            </a:br>
            <a:r>
              <a:rPr lang="tr-TR" sz="3200" dirty="0" smtClean="0">
                <a:latin typeface="Arial Rounded MT Bold" panose="020F0704030504030204" pitchFamily="34" charset="0"/>
              </a:rPr>
              <a:t>AHMET YEŞİL</a:t>
            </a:r>
            <a:br>
              <a:rPr lang="tr-TR" sz="3200" dirty="0" smtClean="0">
                <a:latin typeface="Arial Rounded MT Bold" panose="020F0704030504030204" pitchFamily="34" charset="0"/>
              </a:rPr>
            </a:br>
            <a:r>
              <a:rPr lang="tr-TR" sz="3200" dirty="0" smtClean="0">
                <a:latin typeface="Arial Rounded MT Bold" panose="020F0704030504030204" pitchFamily="34" charset="0"/>
              </a:rPr>
              <a:t> </a:t>
            </a:r>
            <a:br>
              <a:rPr lang="tr-TR" sz="3200" dirty="0" smtClean="0">
                <a:latin typeface="Arial Rounded MT Bold" panose="020F0704030504030204" pitchFamily="34" charset="0"/>
              </a:rPr>
            </a:br>
            <a:r>
              <a:rPr lang="tr-TR" sz="3200" dirty="0" smtClean="0">
                <a:latin typeface="Arial Rounded MT Bold" panose="020F0704030504030204" pitchFamily="34" charset="0"/>
              </a:rPr>
              <a:t>ONUR  KURULU</a:t>
            </a:r>
            <a:br>
              <a:rPr lang="tr-TR" sz="3200" dirty="0" smtClean="0">
                <a:latin typeface="Arial Rounded MT Bold" panose="020F0704030504030204" pitchFamily="34" charset="0"/>
              </a:rPr>
            </a:br>
            <a:r>
              <a:rPr lang="tr-TR" sz="3200" dirty="0" smtClean="0">
                <a:latin typeface="Arial Rounded MT Bold" panose="020F0704030504030204" pitchFamily="34" charset="0"/>
              </a:rPr>
              <a:t>ORHAN VELİ YILDIRIM</a:t>
            </a:r>
            <a:br>
              <a:rPr lang="tr-TR" sz="3200" dirty="0" smtClean="0">
                <a:latin typeface="Arial Rounded MT Bold" panose="020F0704030504030204" pitchFamily="34" charset="0"/>
              </a:rPr>
            </a:br>
            <a:r>
              <a:rPr lang="tr-TR" sz="3200" dirty="0" smtClean="0">
                <a:latin typeface="Arial Rounded MT Bold" panose="020F0704030504030204" pitchFamily="34" charset="0"/>
              </a:rPr>
              <a:t>GÜRSEL EROL </a:t>
            </a:r>
            <a:br>
              <a:rPr lang="tr-TR" sz="3200" dirty="0" smtClean="0">
                <a:latin typeface="Arial Rounded MT Bold" panose="020F0704030504030204" pitchFamily="34" charset="0"/>
              </a:rPr>
            </a:br>
            <a:r>
              <a:rPr lang="tr-TR" sz="3200" dirty="0" smtClean="0">
                <a:latin typeface="Arial Rounded MT Bold" panose="020F0704030504030204" pitchFamily="34" charset="0"/>
              </a:rPr>
              <a:t>YILMAZ ATEŞ</a:t>
            </a:r>
            <a:endParaRPr lang="tr-TR" sz="32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785794"/>
            <a:ext cx="8305800" cy="5000660"/>
          </a:xfrm>
        </p:spPr>
        <p:txBody>
          <a:bodyPr>
            <a:normAutofit fontScale="90000"/>
          </a:bodyPr>
          <a:lstStyle/>
          <a:p>
            <a:pPr algn="l"/>
            <a:r>
              <a:rPr lang="tr-TR" sz="2800" b="1" dirty="0" smtClean="0">
                <a:latin typeface="Arial Rounded MT Bold" panose="020F0704030504030204" pitchFamily="34" charset="0"/>
              </a:rPr>
              <a:t>ANTALYA ŞUBE:YÖNETİM KURULU</a:t>
            </a:r>
            <a:r>
              <a:rPr lang="tr-TR" sz="2800" dirty="0" smtClean="0">
                <a:latin typeface="Arial Rounded MT Bold" panose="020F0704030504030204" pitchFamily="34" charset="0"/>
              </a:rPr>
              <a:t/>
            </a:r>
            <a:br>
              <a:rPr lang="tr-TR" sz="2800" dirty="0" smtClean="0">
                <a:latin typeface="Arial Rounded MT Bold" panose="020F0704030504030204" pitchFamily="34" charset="0"/>
              </a:rPr>
            </a:br>
            <a:r>
              <a:rPr lang="tr-TR" sz="2800" dirty="0" smtClean="0">
                <a:latin typeface="Arial Rounded MT Bold" panose="020F0704030504030204" pitchFamily="34" charset="0"/>
              </a:rPr>
              <a:t> </a:t>
            </a:r>
            <a:br>
              <a:rPr lang="tr-TR" sz="2800" dirty="0" smtClean="0">
                <a:latin typeface="Arial Rounded MT Bold" panose="020F0704030504030204" pitchFamily="34" charset="0"/>
              </a:rPr>
            </a:br>
            <a:r>
              <a:rPr lang="tr-TR" sz="2800" dirty="0" smtClean="0">
                <a:latin typeface="Arial Rounded MT Bold" panose="020F0704030504030204" pitchFamily="34" charset="0"/>
              </a:rPr>
              <a:t>ASİL ÜYELER</a:t>
            </a:r>
            <a:br>
              <a:rPr lang="tr-TR" sz="2800" dirty="0" smtClean="0">
                <a:latin typeface="Arial Rounded MT Bold" panose="020F0704030504030204" pitchFamily="34" charset="0"/>
              </a:rPr>
            </a:br>
            <a:r>
              <a:rPr lang="tr-TR" sz="2800" dirty="0" smtClean="0">
                <a:latin typeface="Arial Rounded MT Bold" panose="020F0704030504030204" pitchFamily="34" charset="0"/>
              </a:rPr>
              <a:t> </a:t>
            </a:r>
            <a:br>
              <a:rPr lang="tr-TR" sz="2800" dirty="0" smtClean="0">
                <a:latin typeface="Arial Rounded MT Bold" panose="020F0704030504030204" pitchFamily="34" charset="0"/>
              </a:rPr>
            </a:br>
            <a:r>
              <a:rPr lang="tr-TR" sz="2800" dirty="0" smtClean="0">
                <a:latin typeface="Arial Rounded MT Bold" panose="020F0704030504030204" pitchFamily="34" charset="0"/>
              </a:rPr>
              <a:t>1-PAMUK DEĞİRMENCİ</a:t>
            </a:r>
            <a:br>
              <a:rPr lang="tr-TR" sz="2800" dirty="0" smtClean="0">
                <a:latin typeface="Arial Rounded MT Bold" panose="020F0704030504030204" pitchFamily="34" charset="0"/>
              </a:rPr>
            </a:br>
            <a:r>
              <a:rPr lang="tr-TR" sz="2800" dirty="0" smtClean="0">
                <a:latin typeface="Arial Rounded MT Bold" panose="020F0704030504030204" pitchFamily="34" charset="0"/>
              </a:rPr>
              <a:t>2-FATMA BER</a:t>
            </a:r>
            <a:br>
              <a:rPr lang="tr-TR" sz="2800" dirty="0" smtClean="0">
                <a:latin typeface="Arial Rounded MT Bold" panose="020F0704030504030204" pitchFamily="34" charset="0"/>
              </a:rPr>
            </a:br>
            <a:r>
              <a:rPr lang="tr-TR" sz="2800" dirty="0" smtClean="0">
                <a:latin typeface="Arial Rounded MT Bold" panose="020F0704030504030204" pitchFamily="34" charset="0"/>
              </a:rPr>
              <a:t>3-ALİ TOMUCU</a:t>
            </a:r>
            <a:br>
              <a:rPr lang="tr-TR" sz="2800" dirty="0" smtClean="0">
                <a:latin typeface="Arial Rounded MT Bold" panose="020F0704030504030204" pitchFamily="34" charset="0"/>
              </a:rPr>
            </a:br>
            <a:r>
              <a:rPr lang="tr-TR" sz="2800" dirty="0" smtClean="0">
                <a:latin typeface="Arial Rounded MT Bold" panose="020F0704030504030204" pitchFamily="34" charset="0"/>
              </a:rPr>
              <a:t>4-RUHİ KOÇOL</a:t>
            </a:r>
            <a:br>
              <a:rPr lang="tr-TR" sz="2800" dirty="0" smtClean="0">
                <a:latin typeface="Arial Rounded MT Bold" panose="020F0704030504030204" pitchFamily="34" charset="0"/>
              </a:rPr>
            </a:br>
            <a:r>
              <a:rPr lang="tr-TR" sz="2800" dirty="0" smtClean="0">
                <a:latin typeface="Arial Rounded MT Bold" panose="020F0704030504030204" pitchFamily="34" charset="0"/>
              </a:rPr>
              <a:t>5-KAZIM DEMİR</a:t>
            </a:r>
            <a:br>
              <a:rPr lang="tr-TR" sz="2800" dirty="0" smtClean="0">
                <a:latin typeface="Arial Rounded MT Bold" panose="020F0704030504030204" pitchFamily="34" charset="0"/>
              </a:rPr>
            </a:br>
            <a:r>
              <a:rPr lang="tr-TR" sz="2800" dirty="0" smtClean="0">
                <a:latin typeface="Arial Rounded MT Bold" panose="020F0704030504030204" pitchFamily="34" charset="0"/>
              </a:rPr>
              <a:t> </a:t>
            </a:r>
            <a:br>
              <a:rPr lang="tr-TR" sz="2800" dirty="0" smtClean="0">
                <a:latin typeface="Arial Rounded MT Bold" panose="020F0704030504030204" pitchFamily="34" charset="0"/>
              </a:rPr>
            </a:br>
            <a:r>
              <a:rPr lang="tr-TR" sz="2800" dirty="0" smtClean="0">
                <a:latin typeface="Arial Rounded MT Bold" panose="020F0704030504030204" pitchFamily="34" charset="0"/>
              </a:rPr>
              <a:t>DENETİM KURULU</a:t>
            </a:r>
            <a:br>
              <a:rPr lang="tr-TR" sz="2800" dirty="0" smtClean="0">
                <a:latin typeface="Arial Rounded MT Bold" panose="020F0704030504030204" pitchFamily="34" charset="0"/>
              </a:rPr>
            </a:br>
            <a:r>
              <a:rPr lang="tr-TR" sz="2800" dirty="0" smtClean="0">
                <a:latin typeface="Arial Rounded MT Bold" panose="020F0704030504030204" pitchFamily="34" charset="0"/>
              </a:rPr>
              <a:t>1-KEMAL GÜNDÜZ</a:t>
            </a:r>
            <a:br>
              <a:rPr lang="tr-TR" sz="2800" dirty="0" smtClean="0">
                <a:latin typeface="Arial Rounded MT Bold" panose="020F0704030504030204" pitchFamily="34" charset="0"/>
              </a:rPr>
            </a:br>
            <a:r>
              <a:rPr lang="tr-TR" sz="2800" dirty="0" smtClean="0">
                <a:latin typeface="Arial Rounded MT Bold" panose="020F0704030504030204" pitchFamily="34" charset="0"/>
              </a:rPr>
              <a:t>2-RIZA ERGEN</a:t>
            </a:r>
            <a:endParaRPr lang="tr-TR" sz="28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785794"/>
            <a:ext cx="8305800" cy="5000660"/>
          </a:xfrm>
        </p:spPr>
        <p:txBody>
          <a:bodyPr>
            <a:normAutofit fontScale="90000"/>
          </a:bodyPr>
          <a:lstStyle/>
          <a:p>
            <a:pPr algn="l"/>
            <a:r>
              <a:rPr lang="tr-TR" sz="2800" dirty="0" smtClean="0">
                <a:latin typeface="Arial Rounded MT Bold" panose="020F0704030504030204" pitchFamily="34" charset="0"/>
              </a:rPr>
              <a:t>ONURSAL BAŞKAN</a:t>
            </a:r>
            <a:br>
              <a:rPr lang="tr-TR" sz="2800" dirty="0" smtClean="0">
                <a:latin typeface="Arial Rounded MT Bold" panose="020F0704030504030204" pitchFamily="34" charset="0"/>
              </a:rPr>
            </a:br>
            <a:r>
              <a:rPr lang="tr-TR" sz="2800" dirty="0" smtClean="0">
                <a:latin typeface="Arial Rounded MT Bold" panose="020F0704030504030204" pitchFamily="34" charset="0"/>
              </a:rPr>
              <a:t>ASLAN GÜNDOĞAN</a:t>
            </a:r>
            <a:br>
              <a:rPr lang="tr-TR" sz="2800" dirty="0" smtClean="0">
                <a:latin typeface="Arial Rounded MT Bold" panose="020F0704030504030204" pitchFamily="34" charset="0"/>
              </a:rPr>
            </a:br>
            <a:r>
              <a:rPr lang="tr-TR" sz="2800" dirty="0" smtClean="0">
                <a:latin typeface="Arial Rounded MT Bold" panose="020F0704030504030204" pitchFamily="34" charset="0"/>
              </a:rPr>
              <a:t> </a:t>
            </a:r>
            <a:br>
              <a:rPr lang="tr-TR" sz="2800" dirty="0" smtClean="0">
                <a:latin typeface="Arial Rounded MT Bold" panose="020F0704030504030204" pitchFamily="34" charset="0"/>
              </a:rPr>
            </a:br>
            <a:r>
              <a:rPr lang="tr-TR" sz="2800" dirty="0" smtClean="0">
                <a:latin typeface="Arial Rounded MT Bold" panose="020F0704030504030204" pitchFamily="34" charset="0"/>
              </a:rPr>
              <a:t>GENEL MERKEZ DELEGELERİ</a:t>
            </a:r>
            <a:br>
              <a:rPr lang="tr-TR" sz="2800" dirty="0" smtClean="0">
                <a:latin typeface="Arial Rounded MT Bold" panose="020F0704030504030204" pitchFamily="34" charset="0"/>
              </a:rPr>
            </a:br>
            <a:r>
              <a:rPr lang="tr-TR" sz="2800" dirty="0" smtClean="0">
                <a:latin typeface="Arial Rounded MT Bold" panose="020F0704030504030204" pitchFamily="34" charset="0"/>
              </a:rPr>
              <a:t>1-ZEKİ TAŞDEMİR</a:t>
            </a:r>
            <a:br>
              <a:rPr lang="tr-TR" sz="2800" dirty="0" smtClean="0">
                <a:latin typeface="Arial Rounded MT Bold" panose="020F0704030504030204" pitchFamily="34" charset="0"/>
              </a:rPr>
            </a:br>
            <a:r>
              <a:rPr lang="tr-TR" sz="2800" dirty="0" smtClean="0">
                <a:latin typeface="Arial Rounded MT Bold" panose="020F0704030504030204" pitchFamily="34" charset="0"/>
              </a:rPr>
              <a:t>2-MAHMUT DÜZGÜN</a:t>
            </a:r>
            <a:br>
              <a:rPr lang="tr-TR" sz="2800" dirty="0" smtClean="0">
                <a:latin typeface="Arial Rounded MT Bold" panose="020F0704030504030204" pitchFamily="34" charset="0"/>
              </a:rPr>
            </a:br>
            <a:r>
              <a:rPr lang="tr-TR" sz="2800" dirty="0" smtClean="0">
                <a:latin typeface="Arial Rounded MT Bold" panose="020F0704030504030204" pitchFamily="34" charset="0"/>
              </a:rPr>
              <a:t>3-PAMUK DEĞİRMENCİ</a:t>
            </a:r>
            <a:br>
              <a:rPr lang="tr-TR" sz="2800" dirty="0" smtClean="0">
                <a:latin typeface="Arial Rounded MT Bold" panose="020F0704030504030204" pitchFamily="34" charset="0"/>
              </a:rPr>
            </a:br>
            <a:r>
              <a:rPr lang="tr-TR" sz="2800" dirty="0" smtClean="0">
                <a:latin typeface="Arial Rounded MT Bold" panose="020F0704030504030204" pitchFamily="34" charset="0"/>
              </a:rPr>
              <a:t> </a:t>
            </a:r>
            <a:br>
              <a:rPr lang="tr-TR" sz="2800" dirty="0" smtClean="0">
                <a:latin typeface="Arial Rounded MT Bold" panose="020F0704030504030204" pitchFamily="34" charset="0"/>
              </a:rPr>
            </a:br>
            <a:r>
              <a:rPr lang="tr-TR" sz="2800" dirty="0" smtClean="0">
                <a:latin typeface="Arial Rounded MT Bold" panose="020F0704030504030204" pitchFamily="34" charset="0"/>
              </a:rPr>
              <a:t> </a:t>
            </a:r>
            <a:br>
              <a:rPr lang="tr-TR" sz="2800" dirty="0" smtClean="0">
                <a:latin typeface="Arial Rounded MT Bold" panose="020F0704030504030204" pitchFamily="34" charset="0"/>
              </a:rPr>
            </a:br>
            <a:r>
              <a:rPr lang="tr-TR" sz="2800" dirty="0" smtClean="0">
                <a:latin typeface="Arial Rounded MT Bold" panose="020F0704030504030204" pitchFamily="34" charset="0"/>
              </a:rPr>
              <a:t>İletişim: Altındağ Mahallesi 169 Sokak Yıldız Apartmanı NO: 16/1 Murat Paşa-Antalya</a:t>
            </a:r>
            <a:br>
              <a:rPr lang="tr-TR" sz="2800" dirty="0" smtClean="0">
                <a:latin typeface="Arial Rounded MT Bold" panose="020F0704030504030204" pitchFamily="34" charset="0"/>
              </a:rPr>
            </a:br>
            <a:r>
              <a:rPr lang="tr-TR" sz="2800" dirty="0" smtClean="0">
                <a:latin typeface="Arial Rounded MT Bold" panose="020F0704030504030204" pitchFamily="34" charset="0"/>
              </a:rPr>
              <a:t>Telefon: 0242 2478579</a:t>
            </a:r>
            <a:endParaRPr lang="tr-TR" sz="28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785794"/>
            <a:ext cx="8305800" cy="5000660"/>
          </a:xfrm>
        </p:spPr>
        <p:txBody>
          <a:bodyPr>
            <a:normAutofit fontScale="90000"/>
          </a:bodyPr>
          <a:lstStyle/>
          <a:p>
            <a:pPr algn="l"/>
            <a:r>
              <a:rPr lang="tr-TR" sz="2400" b="1" dirty="0" smtClean="0">
                <a:latin typeface="Arial Rounded MT Bold" panose="020F0704030504030204" pitchFamily="34" charset="0"/>
              </a:rPr>
              <a:t>MERSİN ŞUBE YÖNETİM KURULU</a:t>
            </a:r>
            <a:r>
              <a:rPr lang="tr-TR" sz="2400" dirty="0" smtClean="0">
                <a:latin typeface="Arial Rounded MT Bold" panose="020F0704030504030204" pitchFamily="34" charset="0"/>
              </a:rPr>
              <a:t/>
            </a:r>
            <a:br>
              <a:rPr lang="tr-TR" sz="2400" dirty="0" smtClean="0">
                <a:latin typeface="Arial Rounded MT Bold" panose="020F0704030504030204" pitchFamily="34" charset="0"/>
              </a:rPr>
            </a:br>
            <a:r>
              <a:rPr lang="tr-TR" sz="2400" b="1" dirty="0" smtClean="0">
                <a:latin typeface="Arial Rounded MT Bold" panose="020F0704030504030204" pitchFamily="34" charset="0"/>
              </a:rPr>
              <a:t> </a:t>
            </a:r>
            <a:r>
              <a:rPr lang="tr-TR" sz="2400" dirty="0" smtClean="0">
                <a:latin typeface="Arial Rounded MT Bold" panose="020F0704030504030204" pitchFamily="34" charset="0"/>
              </a:rPr>
              <a:t/>
            </a:r>
            <a:br>
              <a:rPr lang="tr-TR" sz="2400" dirty="0" smtClean="0">
                <a:latin typeface="Arial Rounded MT Bold" panose="020F0704030504030204" pitchFamily="34" charset="0"/>
              </a:rPr>
            </a:br>
            <a:r>
              <a:rPr lang="tr-TR" sz="2400" dirty="0" smtClean="0">
                <a:latin typeface="Arial Rounded MT Bold" panose="020F0704030504030204" pitchFamily="34" charset="0"/>
              </a:rPr>
              <a:t>ASİL ÜYELER</a:t>
            </a:r>
            <a:br>
              <a:rPr lang="tr-TR" sz="2400" dirty="0" smtClean="0">
                <a:latin typeface="Arial Rounded MT Bold" panose="020F0704030504030204" pitchFamily="34" charset="0"/>
              </a:rPr>
            </a:br>
            <a:r>
              <a:rPr lang="tr-TR" sz="2400" dirty="0" smtClean="0">
                <a:latin typeface="Arial Rounded MT Bold" panose="020F0704030504030204" pitchFamily="34" charset="0"/>
              </a:rPr>
              <a:t> </a:t>
            </a:r>
            <a:br>
              <a:rPr lang="tr-TR" sz="2400" dirty="0" smtClean="0">
                <a:latin typeface="Arial Rounded MT Bold" panose="020F0704030504030204" pitchFamily="34" charset="0"/>
              </a:rPr>
            </a:br>
            <a:r>
              <a:rPr lang="tr-TR" sz="2400" dirty="0" smtClean="0">
                <a:latin typeface="Arial Rounded MT Bold" panose="020F0704030504030204" pitchFamily="34" charset="0"/>
              </a:rPr>
              <a:t>HIDIR ACAR</a:t>
            </a:r>
            <a:br>
              <a:rPr lang="tr-TR" sz="2400" dirty="0" smtClean="0">
                <a:latin typeface="Arial Rounded MT Bold" panose="020F0704030504030204" pitchFamily="34" charset="0"/>
              </a:rPr>
            </a:br>
            <a:r>
              <a:rPr lang="tr-TR" sz="2400" dirty="0" smtClean="0">
                <a:latin typeface="Arial Rounded MT Bold" panose="020F0704030504030204" pitchFamily="34" charset="0"/>
              </a:rPr>
              <a:t>BİNALİ YÜREK</a:t>
            </a:r>
            <a:br>
              <a:rPr lang="tr-TR" sz="2400" dirty="0" smtClean="0">
                <a:latin typeface="Arial Rounded MT Bold" panose="020F0704030504030204" pitchFamily="34" charset="0"/>
              </a:rPr>
            </a:br>
            <a:r>
              <a:rPr lang="tr-TR" sz="2400" dirty="0" smtClean="0">
                <a:latin typeface="Arial Rounded MT Bold" panose="020F0704030504030204" pitchFamily="34" charset="0"/>
              </a:rPr>
              <a:t>AHMET TOPRAK</a:t>
            </a:r>
            <a:br>
              <a:rPr lang="tr-TR" sz="2400" dirty="0" smtClean="0">
                <a:latin typeface="Arial Rounded MT Bold" panose="020F0704030504030204" pitchFamily="34" charset="0"/>
              </a:rPr>
            </a:br>
            <a:r>
              <a:rPr lang="tr-TR" sz="2400" dirty="0" smtClean="0">
                <a:latin typeface="Arial Rounded MT Bold" panose="020F0704030504030204" pitchFamily="34" charset="0"/>
              </a:rPr>
              <a:t>HIDIR SIĞIÇ</a:t>
            </a:r>
            <a:br>
              <a:rPr lang="tr-TR" sz="2400" dirty="0" smtClean="0">
                <a:latin typeface="Arial Rounded MT Bold" panose="020F0704030504030204" pitchFamily="34" charset="0"/>
              </a:rPr>
            </a:br>
            <a:r>
              <a:rPr lang="tr-TR" sz="2400" dirty="0" smtClean="0">
                <a:latin typeface="Arial Rounded MT Bold" panose="020F0704030504030204" pitchFamily="34" charset="0"/>
              </a:rPr>
              <a:t>HAYRİ AYDIN</a:t>
            </a:r>
            <a:br>
              <a:rPr lang="tr-TR" sz="2400" dirty="0" smtClean="0">
                <a:latin typeface="Arial Rounded MT Bold" panose="020F0704030504030204" pitchFamily="34" charset="0"/>
              </a:rPr>
            </a:br>
            <a:r>
              <a:rPr lang="tr-TR" sz="2400" dirty="0" smtClean="0">
                <a:latin typeface="Arial Rounded MT Bold" panose="020F0704030504030204" pitchFamily="34" charset="0"/>
              </a:rPr>
              <a:t> </a:t>
            </a:r>
            <a:br>
              <a:rPr lang="tr-TR" sz="2400" dirty="0" smtClean="0">
                <a:latin typeface="Arial Rounded MT Bold" panose="020F0704030504030204" pitchFamily="34" charset="0"/>
              </a:rPr>
            </a:br>
            <a:r>
              <a:rPr lang="tr-TR" sz="2400" dirty="0" smtClean="0">
                <a:latin typeface="Arial Rounded MT Bold" panose="020F0704030504030204" pitchFamily="34" charset="0"/>
              </a:rPr>
              <a:t>DENETLEME KURULU</a:t>
            </a:r>
            <a:br>
              <a:rPr lang="tr-TR" sz="2400" dirty="0" smtClean="0">
                <a:latin typeface="Arial Rounded MT Bold" panose="020F0704030504030204" pitchFamily="34" charset="0"/>
              </a:rPr>
            </a:br>
            <a:r>
              <a:rPr lang="tr-TR" sz="2400" dirty="0" smtClean="0">
                <a:latin typeface="Arial Rounded MT Bold" panose="020F0704030504030204" pitchFamily="34" charset="0"/>
              </a:rPr>
              <a:t>ERCAN YILDIRIM</a:t>
            </a:r>
            <a:br>
              <a:rPr lang="tr-TR" sz="2400" dirty="0" smtClean="0">
                <a:latin typeface="Arial Rounded MT Bold" panose="020F0704030504030204" pitchFamily="34" charset="0"/>
              </a:rPr>
            </a:br>
            <a:r>
              <a:rPr lang="tr-TR" sz="2400" dirty="0" smtClean="0">
                <a:latin typeface="Arial Rounded MT Bold" panose="020F0704030504030204" pitchFamily="34" charset="0"/>
              </a:rPr>
              <a:t>UĞUR ÖZGER</a:t>
            </a:r>
            <a:br>
              <a:rPr lang="tr-TR" sz="2400" dirty="0" smtClean="0">
                <a:latin typeface="Arial Rounded MT Bold" panose="020F0704030504030204" pitchFamily="34" charset="0"/>
              </a:rPr>
            </a:br>
            <a:r>
              <a:rPr lang="tr-TR" sz="2400" dirty="0" smtClean="0">
                <a:latin typeface="Arial Rounded MT Bold" panose="020F0704030504030204" pitchFamily="34" charset="0"/>
              </a:rPr>
              <a:t>HASAN KARAGÖZ</a:t>
            </a:r>
            <a:endParaRPr lang="tr-TR" sz="24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785794"/>
            <a:ext cx="8305800" cy="5000660"/>
          </a:xfrm>
        </p:spPr>
        <p:txBody>
          <a:bodyPr>
            <a:normAutofit fontScale="90000"/>
          </a:bodyPr>
          <a:lstStyle/>
          <a:p>
            <a:pPr algn="l"/>
            <a:r>
              <a:rPr lang="tr-TR" sz="2800" dirty="0" smtClean="0">
                <a:latin typeface="Arial Rounded MT Bold" panose="020F0704030504030204" pitchFamily="34" charset="0"/>
              </a:rPr>
              <a:t>ONUR KURULU</a:t>
            </a:r>
            <a:br>
              <a:rPr lang="tr-TR" sz="2800" dirty="0" smtClean="0">
                <a:latin typeface="Arial Rounded MT Bold" panose="020F0704030504030204" pitchFamily="34" charset="0"/>
              </a:rPr>
            </a:br>
            <a:r>
              <a:rPr lang="tr-TR" sz="2800" dirty="0" smtClean="0">
                <a:latin typeface="Arial Rounded MT Bold" panose="020F0704030504030204" pitchFamily="34" charset="0"/>
              </a:rPr>
              <a:t>MUSTAFA GÜLER</a:t>
            </a:r>
            <a:br>
              <a:rPr lang="tr-TR" sz="2800" dirty="0" smtClean="0">
                <a:latin typeface="Arial Rounded MT Bold" panose="020F0704030504030204" pitchFamily="34" charset="0"/>
              </a:rPr>
            </a:br>
            <a:r>
              <a:rPr lang="tr-TR" sz="2800" dirty="0" smtClean="0">
                <a:latin typeface="Arial Rounded MT Bold" panose="020F0704030504030204" pitchFamily="34" charset="0"/>
              </a:rPr>
              <a:t>HASAN ENGİN</a:t>
            </a:r>
            <a:br>
              <a:rPr lang="tr-TR" sz="2800" dirty="0" smtClean="0">
                <a:latin typeface="Arial Rounded MT Bold" panose="020F0704030504030204" pitchFamily="34" charset="0"/>
              </a:rPr>
            </a:br>
            <a:r>
              <a:rPr lang="tr-TR" sz="2800" dirty="0" smtClean="0">
                <a:latin typeface="Arial Rounded MT Bold" panose="020F0704030504030204" pitchFamily="34" charset="0"/>
              </a:rPr>
              <a:t>KADİR ARIKAN</a:t>
            </a:r>
            <a:br>
              <a:rPr lang="tr-TR" sz="2800" dirty="0" smtClean="0">
                <a:latin typeface="Arial Rounded MT Bold" panose="020F0704030504030204" pitchFamily="34" charset="0"/>
              </a:rPr>
            </a:br>
            <a:r>
              <a:rPr lang="tr-TR" sz="2800" dirty="0" smtClean="0">
                <a:latin typeface="Arial Rounded MT Bold" panose="020F0704030504030204" pitchFamily="34" charset="0"/>
              </a:rPr>
              <a:t> </a:t>
            </a:r>
            <a:br>
              <a:rPr lang="tr-TR" sz="2800" dirty="0" smtClean="0">
                <a:latin typeface="Arial Rounded MT Bold" panose="020F0704030504030204" pitchFamily="34" charset="0"/>
              </a:rPr>
            </a:br>
            <a:r>
              <a:rPr lang="tr-TR" sz="2800" dirty="0" smtClean="0">
                <a:latin typeface="Arial Rounded MT Bold" panose="020F0704030504030204" pitchFamily="34" charset="0"/>
              </a:rPr>
              <a:t>GENEL MERKEZ DELEGESİ</a:t>
            </a:r>
            <a:br>
              <a:rPr lang="tr-TR" sz="2800" dirty="0" smtClean="0">
                <a:latin typeface="Arial Rounded MT Bold" panose="020F0704030504030204" pitchFamily="34" charset="0"/>
              </a:rPr>
            </a:br>
            <a:r>
              <a:rPr lang="tr-TR" sz="2800" dirty="0" smtClean="0">
                <a:latin typeface="Arial Rounded MT Bold" panose="020F0704030504030204" pitchFamily="34" charset="0"/>
              </a:rPr>
              <a:t>MUSTAFA GÜLER</a:t>
            </a:r>
            <a:br>
              <a:rPr lang="tr-TR" sz="2800" dirty="0" smtClean="0">
                <a:latin typeface="Arial Rounded MT Bold" panose="020F0704030504030204" pitchFamily="34" charset="0"/>
              </a:rPr>
            </a:br>
            <a:r>
              <a:rPr lang="tr-TR" sz="2800" dirty="0" smtClean="0">
                <a:latin typeface="Arial Rounded MT Bold" panose="020F0704030504030204" pitchFamily="34" charset="0"/>
              </a:rPr>
              <a:t>			</a:t>
            </a:r>
            <a:br>
              <a:rPr lang="tr-TR" sz="2800" dirty="0" smtClean="0">
                <a:latin typeface="Arial Rounded MT Bold" panose="020F0704030504030204" pitchFamily="34" charset="0"/>
              </a:rPr>
            </a:br>
            <a:r>
              <a:rPr lang="tr-TR" sz="2800" dirty="0" smtClean="0">
                <a:latin typeface="Arial Rounded MT Bold" panose="020F0704030504030204" pitchFamily="34" charset="0"/>
              </a:rPr>
              <a:t> </a:t>
            </a:r>
            <a:br>
              <a:rPr lang="tr-TR" sz="2800" dirty="0" smtClean="0">
                <a:latin typeface="Arial Rounded MT Bold" panose="020F0704030504030204" pitchFamily="34" charset="0"/>
              </a:rPr>
            </a:br>
            <a:r>
              <a:rPr lang="tr-TR" sz="2800" dirty="0" smtClean="0">
                <a:latin typeface="Arial Rounded MT Bold" panose="020F0704030504030204" pitchFamily="34" charset="0"/>
              </a:rPr>
              <a:t>İletişim: Çankaya Mahallesi, İstiklal Caddesi Kırmızı Lacivert İş Merkezi, Kat:5 NO: 62 Akdeniz Mersin.</a:t>
            </a:r>
            <a:br>
              <a:rPr lang="tr-TR" sz="2800" dirty="0" smtClean="0">
                <a:latin typeface="Arial Rounded MT Bold" panose="020F0704030504030204" pitchFamily="34" charset="0"/>
              </a:rPr>
            </a:br>
            <a:r>
              <a:rPr lang="tr-TR" sz="2800" dirty="0" smtClean="0">
                <a:latin typeface="Arial Rounded MT Bold" panose="020F0704030504030204" pitchFamily="34" charset="0"/>
              </a:rPr>
              <a:t>Telefon: 03242379656—03242315529</a:t>
            </a:r>
            <a:endParaRPr lang="tr-TR" sz="28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785794"/>
            <a:ext cx="8305800" cy="5000660"/>
          </a:xfrm>
        </p:spPr>
        <p:txBody>
          <a:bodyPr>
            <a:normAutofit fontScale="90000"/>
          </a:bodyPr>
          <a:lstStyle/>
          <a:p>
            <a:pPr algn="l">
              <a:buFont typeface="Arial" panose="020B0604020202020204" pitchFamily="34" charset="0"/>
              <a:buChar char="•"/>
            </a:pPr>
            <a:r>
              <a:rPr lang="tr-TR" sz="3600" dirty="0" smtClean="0">
                <a:latin typeface="Arial Rounded MT Bold" panose="020F0704030504030204" pitchFamily="34" charset="0"/>
              </a:rPr>
              <a:t>TUNCELİ DAYANIŞMA VE KÜLTÜR VAKFININ MAL VARLIĞI ;</a:t>
            </a:r>
            <a:r>
              <a:rPr lang="tr-TR" sz="2800" dirty="0" smtClean="0">
                <a:latin typeface="Arial Rounded MT Bold" panose="020F0704030504030204" pitchFamily="34" charset="0"/>
              </a:rPr>
              <a:t/>
            </a:r>
            <a:br>
              <a:rPr lang="tr-TR" sz="2800" dirty="0" smtClean="0">
                <a:latin typeface="Arial Rounded MT Bold" panose="020F0704030504030204" pitchFamily="34" charset="0"/>
              </a:rPr>
            </a:br>
            <a:r>
              <a:rPr lang="tr-TR" sz="2800" dirty="0" smtClean="0">
                <a:latin typeface="Arial Rounded MT Bold" panose="020F0704030504030204" pitchFamily="34" charset="0"/>
              </a:rPr>
              <a:t>*Sümer sok. no: 8/11 deki merkez binası,</a:t>
            </a:r>
            <a:br>
              <a:rPr lang="tr-TR" sz="2800" dirty="0" smtClean="0">
                <a:latin typeface="Arial Rounded MT Bold" panose="020F0704030504030204" pitchFamily="34" charset="0"/>
              </a:rPr>
            </a:br>
            <a:r>
              <a:rPr lang="tr-TR" sz="2800" dirty="0" smtClean="0">
                <a:latin typeface="Arial Rounded MT Bold" panose="020F0704030504030204" pitchFamily="34" charset="0"/>
              </a:rPr>
              <a:t> *Dikmen cad. no: 321 de bulunan 2 bodrum katı,   zemin kat, 2 normal kat ve çatı katından oluşan müstakil bina,</a:t>
            </a:r>
            <a:br>
              <a:rPr lang="tr-TR" sz="2800" dirty="0" smtClean="0">
                <a:latin typeface="Arial Rounded MT Bold" panose="020F0704030504030204" pitchFamily="34" charset="0"/>
              </a:rPr>
            </a:br>
            <a:r>
              <a:rPr lang="tr-TR" sz="2800" dirty="0" smtClean="0">
                <a:latin typeface="Arial Rounded MT Bold" panose="020F0704030504030204" pitchFamily="34" charset="0"/>
              </a:rPr>
              <a:t>*GMKB NO:14 adresinde bulunan 1166 Ada 1 </a:t>
            </a:r>
            <a:r>
              <a:rPr lang="tr-TR" sz="2800" dirty="0" err="1" smtClean="0">
                <a:latin typeface="Arial Rounded MT Bold" panose="020F0704030504030204" pitchFamily="34" charset="0"/>
              </a:rPr>
              <a:t>Nolu</a:t>
            </a:r>
            <a:r>
              <a:rPr lang="tr-TR" sz="2800" dirty="0" smtClean="0">
                <a:latin typeface="Arial Rounded MT Bold" panose="020F0704030504030204" pitchFamily="34" charset="0"/>
              </a:rPr>
              <a:t> parselindeki Binanın 1. Katında 1 </a:t>
            </a:r>
            <a:r>
              <a:rPr lang="tr-TR" sz="2800" dirty="0" err="1" smtClean="0">
                <a:latin typeface="Arial Rounded MT Bold" panose="020F0704030504030204" pitchFamily="34" charset="0"/>
              </a:rPr>
              <a:t>nolu</a:t>
            </a:r>
            <a:r>
              <a:rPr lang="tr-TR" sz="2800" dirty="0" smtClean="0">
                <a:latin typeface="Arial Rounded MT Bold" panose="020F0704030504030204" pitchFamily="34" charset="0"/>
              </a:rPr>
              <a:t> daire.</a:t>
            </a:r>
            <a:br>
              <a:rPr lang="tr-TR" sz="2800" dirty="0" smtClean="0">
                <a:latin typeface="Arial Rounded MT Bold" panose="020F0704030504030204" pitchFamily="34" charset="0"/>
              </a:rPr>
            </a:br>
            <a:r>
              <a:rPr lang="tr-TR" sz="2800" dirty="0" smtClean="0">
                <a:latin typeface="Arial Rounded MT Bold" panose="020F0704030504030204" pitchFamily="34" charset="0"/>
              </a:rPr>
              <a:t>*Altındağ Mahallesi 169 Sokak Yıldız Apartmanı NO: 16/1 Murat Paşa-Antalya’da daireden oluşmaktadır.</a:t>
            </a:r>
            <a:endParaRPr lang="tr-TR" sz="28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785794"/>
            <a:ext cx="8305800" cy="5000660"/>
          </a:xfrm>
        </p:spPr>
        <p:txBody>
          <a:bodyPr>
            <a:normAutofit/>
          </a:bodyPr>
          <a:lstStyle/>
          <a:p>
            <a:pPr algn="ctr"/>
            <a:r>
              <a:rPr lang="tr-TR" sz="3600" dirty="0" smtClean="0">
                <a:latin typeface="Arial Rounded MT Bold" panose="020F0704030504030204" pitchFamily="34" charset="0"/>
              </a:rPr>
              <a:t>TUNCELİ DAYANIŞMA VE KÜLTÜR VAKFININ KURULUŞUNDAN İTİBAREN  ELDE ETTİĞİ </a:t>
            </a:r>
            <a:r>
              <a:rPr lang="tr-TR" sz="3200" dirty="0" smtClean="0">
                <a:latin typeface="Arial Rounded MT Bold" panose="020F0704030504030204" pitchFamily="34" charset="0"/>
              </a:rPr>
              <a:t>GELİRLERİ; </a:t>
            </a:r>
            <a:br>
              <a:rPr lang="tr-TR" sz="3200" dirty="0" smtClean="0">
                <a:latin typeface="Arial Rounded MT Bold" panose="020F0704030504030204" pitchFamily="34" charset="0"/>
              </a:rPr>
            </a:br>
            <a:r>
              <a:rPr lang="tr-TR" sz="3200" dirty="0" smtClean="0">
                <a:latin typeface="Arial Rounded MT Bold" panose="020F0704030504030204" pitchFamily="34" charset="0"/>
              </a:rPr>
              <a:t>*VAKIF ÜYELERİNİN ÖDEDİKLERİ *AİDATLAR</a:t>
            </a:r>
            <a:br>
              <a:rPr lang="tr-TR" sz="3200" dirty="0" smtClean="0">
                <a:latin typeface="Arial Rounded MT Bold" panose="020F0704030504030204" pitchFamily="34" charset="0"/>
              </a:rPr>
            </a:br>
            <a:r>
              <a:rPr lang="tr-TR" sz="3200" dirty="0" smtClean="0">
                <a:latin typeface="Arial Rounded MT Bold" panose="020F0704030504030204" pitchFamily="34" charset="0"/>
              </a:rPr>
              <a:t>*BAĞIŞLAR</a:t>
            </a:r>
            <a:br>
              <a:rPr lang="tr-TR" sz="3200" dirty="0" smtClean="0">
                <a:latin typeface="Arial Rounded MT Bold" panose="020F0704030504030204" pitchFamily="34" charset="0"/>
              </a:rPr>
            </a:br>
            <a:r>
              <a:rPr lang="tr-TR" sz="3200" dirty="0" smtClean="0">
                <a:latin typeface="Arial Rounded MT Bold" panose="020F0704030504030204" pitchFamily="34" charset="0"/>
              </a:rPr>
              <a:t>*TAŞINMAZ MAL VARLIKLARINDAN GELEN KİRALARDAN OLUŞMAKTADIR</a:t>
            </a:r>
            <a:r>
              <a:rPr lang="tr-TR" sz="3200" dirty="0" smtClean="0"/>
              <a:t/>
            </a:r>
            <a:br>
              <a:rPr lang="tr-TR" sz="3200" dirty="0" smtClean="0"/>
            </a:br>
            <a:endParaRPr lang="tr-TR" sz="28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785794"/>
            <a:ext cx="8305800" cy="5000660"/>
          </a:xfrm>
        </p:spPr>
        <p:txBody>
          <a:bodyPr>
            <a:normAutofit fontScale="90000"/>
          </a:bodyPr>
          <a:lstStyle/>
          <a:p>
            <a:pPr algn="ctr"/>
            <a:r>
              <a:rPr lang="tr-TR" sz="2200" dirty="0" smtClean="0">
                <a:latin typeface="Arial Rounded MT Bold" panose="020F0704030504030204" pitchFamily="34" charset="0"/>
              </a:rPr>
              <a:t>TUNCELİ DAYANIŞMA VE KÜLTÜR VAKFI ,VAKIF SENEDİ MADDE 5-4-5-6-7  DE YÜKSEK ÖĞRENİMDE EĞİTİM – ÖĞRETİMLERİNİ SÜRDÜREN ÖĞRENCİLERE KARŞILIKSIZ BURS VERİR DEMEKTEDİR. BU DOĞRULTUDA KURULUŞUNDAN İTİBAREN SÖZ KONUSU  MADDE AKSATILMADAN YERİNE GETİRİLMİŞTİR.</a:t>
            </a:r>
            <a:br>
              <a:rPr lang="tr-TR" sz="2200" dirty="0" smtClean="0">
                <a:latin typeface="Arial Rounded MT Bold" panose="020F0704030504030204" pitchFamily="34" charset="0"/>
              </a:rPr>
            </a:br>
            <a:r>
              <a:rPr lang="tr-TR" sz="2200" dirty="0" smtClean="0">
                <a:latin typeface="Arial Rounded MT Bold" panose="020F0704030504030204" pitchFamily="34" charset="0"/>
              </a:rPr>
              <a:t>	2024 AKADEMİK YILINDA 148 ÖĞRENCİ BURS ALMAKTADIR</a:t>
            </a:r>
            <a:br>
              <a:rPr lang="tr-TR" sz="2200" dirty="0" smtClean="0">
                <a:latin typeface="Arial Rounded MT Bold" panose="020F0704030504030204" pitchFamily="34" charset="0"/>
              </a:rPr>
            </a:br>
            <a:r>
              <a:rPr lang="tr-TR" sz="2200" dirty="0" smtClean="0">
                <a:latin typeface="Arial Rounded MT Bold" panose="020F0704030504030204" pitchFamily="34" charset="0"/>
              </a:rPr>
              <a:t>	2024 AKADEMİK YILINDA ANKARA ÜNİVERSİTESİ TIP FAKÜLTESİNDE OKUYAN ÖĞRENCİNİN ALMANYA MÜNİH MAXİMİLİAN ÜNİVERSİTESİ (LMU) TIP FAKÜLTESİNDE FGF1 HORMONU ÜZERİNE YAPTIĞI ÇALIŞMA VE ÜNİVERSİTEDE 2 AY STAJYER ÖĞRENCİ OLMA STATÜSÜ İÇİN MADDİ DESTEK SAĞLANMIŞTIR.</a:t>
            </a:r>
            <a:br>
              <a:rPr lang="tr-TR" sz="2200" dirty="0" smtClean="0">
                <a:latin typeface="Arial Rounded MT Bold" panose="020F0704030504030204" pitchFamily="34" charset="0"/>
              </a:rPr>
            </a:br>
            <a:r>
              <a:rPr lang="tr-TR" sz="2200" dirty="0" smtClean="0">
                <a:latin typeface="Arial Rounded MT Bold" panose="020F0704030504030204" pitchFamily="34" charset="0"/>
              </a:rPr>
              <a:t>	2023 AKADEMİK YILINDA TUNCELİDE OKUYAN ÖĞRENCİLERE ÜNİVERSİTEYE HAZIRLIK KİTABI BAĞIŞI YAPILMIŞTIR.</a:t>
            </a:r>
            <a:r>
              <a:rPr lang="tr-TR" sz="2400" dirty="0" smtClean="0"/>
              <a:t/>
            </a:r>
            <a:br>
              <a:rPr lang="tr-TR" sz="2400" dirty="0" smtClean="0"/>
            </a:br>
            <a:endParaRPr lang="tr-TR" sz="28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642910" y="428604"/>
            <a:ext cx="8305800" cy="5357850"/>
          </a:xfrm>
        </p:spPr>
        <p:txBody>
          <a:bodyPr>
            <a:normAutofit fontScale="90000"/>
          </a:bodyPr>
          <a:lstStyle/>
          <a:p>
            <a:pPr algn="ctr"/>
            <a:r>
              <a:rPr lang="tr-TR" sz="3200" dirty="0" smtClean="0">
                <a:latin typeface="Arial Rounded MT Bold" panose="020F0704030504030204" pitchFamily="34" charset="0"/>
              </a:rPr>
              <a:t>TUNCELİ DAYANIŞMA VE KÜLTÜR VAKFI , SOSYAL VE KÜLTÜREL ETKİNLİK OLARAK:</a:t>
            </a:r>
            <a:br>
              <a:rPr lang="tr-TR" sz="3200" dirty="0" smtClean="0">
                <a:latin typeface="Arial Rounded MT Bold" panose="020F0704030504030204" pitchFamily="34" charset="0"/>
              </a:rPr>
            </a:br>
            <a:r>
              <a:rPr lang="tr-TR" sz="3200" dirty="0" smtClean="0">
                <a:latin typeface="Arial Rounded MT Bold" panose="020F0704030504030204" pitchFamily="34" charset="0"/>
              </a:rPr>
              <a:t>*09.01.2024 TARİHİNDE 500 KİŞİNİN KATILIMI İLE “HIZIR NİYAZI” TOPLANTISI GERÇEKLEŞTİRİLMİŞTİR.</a:t>
            </a:r>
            <a:br>
              <a:rPr lang="tr-TR" sz="3200" dirty="0" smtClean="0">
                <a:latin typeface="Arial Rounded MT Bold" panose="020F0704030504030204" pitchFamily="34" charset="0"/>
              </a:rPr>
            </a:br>
            <a:r>
              <a:rPr lang="tr-TR" sz="3200" dirty="0" smtClean="0">
                <a:latin typeface="Arial Rounded MT Bold" panose="020F0704030504030204" pitchFamily="34" charset="0"/>
              </a:rPr>
              <a:t/>
            </a:r>
            <a:br>
              <a:rPr lang="tr-TR" sz="3200" dirty="0" smtClean="0">
                <a:latin typeface="Arial Rounded MT Bold" panose="020F0704030504030204" pitchFamily="34" charset="0"/>
              </a:rPr>
            </a:br>
            <a:r>
              <a:rPr lang="tr-TR" sz="3200" dirty="0" smtClean="0">
                <a:latin typeface="Arial Rounded MT Bold" panose="020F0704030504030204" pitchFamily="34" charset="0"/>
              </a:rPr>
              <a:t>*02 MART 2024  TARİHİNDE  “YEREL YÖNETİMLER: TARİH, TOPLUM, HAFIZA, MEKÂN” KONFERANSI DÜZENLENMİŞTİR</a:t>
            </a:r>
            <a:r>
              <a:rPr lang="tr-TR" sz="3200" b="1" dirty="0" smtClean="0">
                <a:latin typeface="Arial Rounded MT Bold" panose="020F0704030504030204" pitchFamily="34" charset="0"/>
              </a:rPr>
              <a:t/>
            </a:r>
            <a:br>
              <a:rPr lang="tr-TR" sz="3200" b="1" dirty="0" smtClean="0">
                <a:latin typeface="Arial Rounded MT Bold" panose="020F0704030504030204" pitchFamily="34" charset="0"/>
              </a:rPr>
            </a:br>
            <a:r>
              <a:rPr lang="tr-TR" sz="2400" dirty="0" smtClean="0"/>
              <a:t/>
            </a:r>
            <a:br>
              <a:rPr lang="tr-TR" sz="2400" dirty="0" smtClean="0"/>
            </a:br>
            <a:endParaRPr lang="tr-TR" sz="28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642910" y="428604"/>
            <a:ext cx="8305800" cy="5357850"/>
          </a:xfrm>
        </p:spPr>
        <p:txBody>
          <a:bodyPr>
            <a:normAutofit/>
          </a:bodyPr>
          <a:lstStyle/>
          <a:p>
            <a:pPr algn="ctr"/>
            <a:r>
              <a:rPr lang="tr-TR" sz="3200" dirty="0" smtClean="0">
                <a:latin typeface="Arial Rounded MT Bold" panose="020F0704030504030204" pitchFamily="34" charset="0"/>
              </a:rPr>
              <a:t>AYRICA TUNCELİ DAYANIŞMA VE KÜLTÜR VAKFI; </a:t>
            </a:r>
            <a:r>
              <a:rPr lang="tr-TR" sz="2400" dirty="0" smtClean="0">
                <a:latin typeface="Arial Rounded MT Bold" panose="020F0704030504030204" pitchFamily="34" charset="0"/>
              </a:rPr>
              <a:t/>
            </a:r>
            <a:br>
              <a:rPr lang="tr-TR" sz="2400" dirty="0" smtClean="0">
                <a:latin typeface="Arial Rounded MT Bold" panose="020F0704030504030204" pitchFamily="34" charset="0"/>
              </a:rPr>
            </a:br>
            <a:r>
              <a:rPr lang="tr-TR" sz="2400" dirty="0" smtClean="0">
                <a:latin typeface="Arial Rounded MT Bold" panose="020F0704030504030204" pitchFamily="34" charset="0"/>
              </a:rPr>
              <a:t>*ANKARA’DA YÜKSEKÖĞRENİMDE OKUYAN VE EVDE KALAN ÖĞRENCİLERE GIDA YARDIMI,</a:t>
            </a:r>
            <a:br>
              <a:rPr lang="tr-TR" sz="2400" dirty="0" smtClean="0">
                <a:latin typeface="Arial Rounded MT Bold" panose="020F0704030504030204" pitchFamily="34" charset="0"/>
              </a:rPr>
            </a:br>
            <a:r>
              <a:rPr lang="tr-TR" sz="2400" dirty="0" smtClean="0">
                <a:latin typeface="Arial Rounded MT Bold" panose="020F0704030504030204" pitchFamily="34" charset="0"/>
              </a:rPr>
              <a:t>*SAĞLIK SORUNLARI NEDENİYLE ANKARA’YA GELEN VE MADDİ SIKINTI YAŞAYAN HEMŞERİLERE MADDİ KATKI,</a:t>
            </a:r>
            <a:br>
              <a:rPr lang="tr-TR" sz="2400" dirty="0" smtClean="0">
                <a:latin typeface="Arial Rounded MT Bold" panose="020F0704030504030204" pitchFamily="34" charset="0"/>
              </a:rPr>
            </a:br>
            <a:r>
              <a:rPr lang="tr-TR" sz="2400" dirty="0" smtClean="0">
                <a:latin typeface="Arial Rounded MT Bold" panose="020F0704030504030204" pitchFamily="34" charset="0"/>
              </a:rPr>
              <a:t>YAPMAKTADIR</a:t>
            </a:r>
            <a:endParaRPr lang="tr-TR" sz="28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785794"/>
            <a:ext cx="8305800" cy="5000660"/>
          </a:xfrm>
        </p:spPr>
        <p:txBody>
          <a:bodyPr>
            <a:normAutofit fontScale="90000"/>
          </a:bodyPr>
          <a:lstStyle/>
          <a:p>
            <a:pPr algn="ctr"/>
            <a:r>
              <a:rPr lang="tr-TR" sz="4000" dirty="0" smtClean="0">
                <a:latin typeface="Arial Rounded MT Bold" panose="020F0704030504030204" pitchFamily="34" charset="0"/>
              </a:rPr>
              <a:t>1980 Ve sonrası ülkede krizlerin birbirini izlemesi, yolsuzluğun erdem sayılması, sosyal devlet anlayışının tümden askıya alınması Tunceli bölgesi ve yaşayan halk için çekilmez bir hal almıştır. Yaşanan olaylar ve şiddet köylerin boşalmasına, halkın şehirlere göç etmesine neden olmuştur. </a:t>
            </a:r>
            <a:endParaRPr lang="tr-TR" sz="40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3786190"/>
            <a:ext cx="8305800" cy="1571636"/>
          </a:xfrm>
        </p:spPr>
        <p:txBody>
          <a:bodyPr>
            <a:normAutofit fontScale="90000"/>
          </a:bodyPr>
          <a:lstStyle/>
          <a:p>
            <a:pPr algn="ctr"/>
            <a:r>
              <a:rPr lang="tr-TR" dirty="0" smtClean="0">
                <a:latin typeface="Arial Black" panose="020B0A04020102020204" pitchFamily="34" charset="0"/>
              </a:rPr>
              <a:t/>
            </a:r>
            <a:br>
              <a:rPr lang="tr-TR" dirty="0" smtClean="0">
                <a:latin typeface="Arial Black" panose="020B0A04020102020204" pitchFamily="34" charset="0"/>
              </a:rPr>
            </a:br>
            <a:r>
              <a:rPr lang="tr-TR" dirty="0" smtClean="0">
                <a:latin typeface="Arial Black" panose="020B0A04020102020204" pitchFamily="34" charset="0"/>
              </a:rPr>
              <a:t>SABRINIZ İÇİN TEŞEKKÜR EDER SAYGILAR SUNARIM</a:t>
            </a:r>
            <a:br>
              <a:rPr lang="tr-TR" dirty="0" smtClean="0">
                <a:latin typeface="Arial Black" panose="020B0A04020102020204" pitchFamily="34" charset="0"/>
              </a:rPr>
            </a:br>
            <a:r>
              <a:rPr lang="tr-TR" dirty="0" smtClean="0">
                <a:latin typeface="Arial Black" panose="020B0A04020102020204" pitchFamily="34" charset="0"/>
              </a:rPr>
              <a:t/>
            </a:r>
            <a:br>
              <a:rPr lang="tr-TR" dirty="0" smtClean="0">
                <a:latin typeface="Arial Black" panose="020B0A04020102020204" pitchFamily="34" charset="0"/>
              </a:rPr>
            </a:br>
            <a:r>
              <a:rPr lang="tr-TR" dirty="0" smtClean="0">
                <a:latin typeface="Arial Black" panose="020B0A04020102020204" pitchFamily="34" charset="0"/>
              </a:rPr>
              <a:t>DR.GÜLŞEN ERENLER ÇAKAR</a:t>
            </a:r>
            <a:endParaRPr lang="tr-TR" dirty="0">
              <a:latin typeface="Arial Black" panose="020B0A0402010202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b="1" dirty="0" smtClean="0">
                <a:solidFill>
                  <a:srgbClr val="FF0000"/>
                </a:solidFill>
                <a:latin typeface="Arial Black" panose="020B0A04020102020204" pitchFamily="34" charset="0"/>
              </a:rPr>
              <a:t>TUNCELİ DAYANIŞMA VE KÜLTÜR VAKFI </a:t>
            </a:r>
            <a:r>
              <a:rPr lang="tr-TR" b="1" dirty="0" err="1" smtClean="0">
                <a:solidFill>
                  <a:srgbClr val="FF0000"/>
                </a:solidFill>
                <a:latin typeface="Arial Black" panose="020B0A04020102020204" pitchFamily="34" charset="0"/>
              </a:rPr>
              <a:t>gsm</a:t>
            </a:r>
            <a:r>
              <a:rPr lang="tr-TR" b="1" dirty="0" smtClean="0">
                <a:solidFill>
                  <a:srgbClr val="FF0000"/>
                </a:solidFill>
                <a:latin typeface="Arial Black" panose="020B0A04020102020204" pitchFamily="34" charset="0"/>
              </a:rPr>
              <a:t>:05415628262- e posta:</a:t>
            </a:r>
            <a:r>
              <a:rPr lang="tr-TR" b="1" dirty="0" err="1" smtClean="0">
                <a:solidFill>
                  <a:srgbClr val="FF0000"/>
                </a:solidFill>
                <a:latin typeface="Arial Black" panose="020B0A04020102020204" pitchFamily="34" charset="0"/>
              </a:rPr>
              <a:t>tuncvak</a:t>
            </a:r>
            <a:r>
              <a:rPr lang="tr-TR" b="1" dirty="0" smtClean="0">
                <a:solidFill>
                  <a:srgbClr val="FF0000"/>
                </a:solidFill>
                <a:latin typeface="Arial Black" panose="020B0A04020102020204" pitchFamily="34" charset="0"/>
              </a:rPr>
              <a:t>@</a:t>
            </a:r>
            <a:r>
              <a:rPr lang="tr-TR" b="1" dirty="0" err="1" smtClean="0">
                <a:solidFill>
                  <a:srgbClr val="FF0000"/>
                </a:solidFill>
                <a:latin typeface="Arial Black" panose="020B0A04020102020204" pitchFamily="34" charset="0"/>
              </a:rPr>
              <a:t>gmail</a:t>
            </a:r>
            <a:r>
              <a:rPr lang="tr-TR" b="1" dirty="0" smtClean="0">
                <a:solidFill>
                  <a:srgbClr val="FF0000"/>
                </a:solidFill>
                <a:latin typeface="Arial Black" panose="020B0A04020102020204" pitchFamily="34" charset="0"/>
              </a:rPr>
              <a:t>.com-WEB:http://www.</a:t>
            </a:r>
            <a:r>
              <a:rPr lang="tr-TR" b="1" dirty="0" err="1" smtClean="0">
                <a:solidFill>
                  <a:srgbClr val="FF0000"/>
                </a:solidFill>
                <a:latin typeface="Arial Black" panose="020B0A04020102020204" pitchFamily="34" charset="0"/>
              </a:rPr>
              <a:t>tuncvakfi</a:t>
            </a:r>
            <a:r>
              <a:rPr lang="tr-TR" b="1" dirty="0" smtClean="0">
                <a:solidFill>
                  <a:srgbClr val="FF0000"/>
                </a:solidFill>
                <a:latin typeface="Arial Black" panose="020B0A04020102020204" pitchFamily="34" charset="0"/>
              </a:rPr>
              <a:t>.org-</a:t>
            </a:r>
          </a:p>
          <a:p>
            <a:pPr algn="ctr"/>
            <a:r>
              <a:rPr lang="tr-TR" b="1" dirty="0" smtClean="0">
                <a:solidFill>
                  <a:srgbClr val="FF0000"/>
                </a:solidFill>
                <a:latin typeface="Arial Black" panose="020B0A04020102020204" pitchFamily="34" charset="0"/>
              </a:rPr>
              <a:t>İZMİR CADDESİ SÜMER 1 SOKAK NO:8/11 KIZILAY ANKARA</a:t>
            </a:r>
            <a:endParaRPr lang="tr-TR" b="1" dirty="0">
              <a:solidFill>
                <a:srgbClr val="FF0000"/>
              </a:solidFill>
              <a:latin typeface="Arial Black" panose="020B0A04020102020204" pitchFamily="34" charset="0"/>
            </a:endParaRPr>
          </a:p>
        </p:txBody>
      </p:sp>
      <p:pic>
        <p:nvPicPr>
          <p:cNvPr id="7" name="Resim 1" descr="TuncVak"/>
          <p:cNvPicPr>
            <a:picLocks noChangeAspect="1" noChangeArrowheads="1"/>
          </p:cNvPicPr>
          <p:nvPr/>
        </p:nvPicPr>
        <p:blipFill>
          <a:blip r:embed="rId3"/>
          <a:srcRect/>
          <a:stretch>
            <a:fillRect/>
          </a:stretch>
        </p:blipFill>
        <p:spPr bwMode="auto">
          <a:xfrm>
            <a:off x="3286116" y="214290"/>
            <a:ext cx="2286016" cy="21431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785794"/>
            <a:ext cx="8305800" cy="5000660"/>
          </a:xfrm>
        </p:spPr>
        <p:txBody>
          <a:bodyPr>
            <a:normAutofit/>
          </a:bodyPr>
          <a:lstStyle/>
          <a:p>
            <a:pPr algn="ctr"/>
            <a:r>
              <a:rPr lang="tr-TR" sz="4000" dirty="0" smtClean="0">
                <a:latin typeface="Arial Rounded MT Bold" panose="020F0704030504030204" pitchFamily="34" charset="0"/>
              </a:rPr>
              <a:t>İşte bu gerçekler temelinde hemşeriler arasında işbirliği ve iletişimi, öğretim, bilim, kültür, sağlık ve benzeri yardım ve etkinlikleri gerçekleştirmek ve toplumsal dayanışma şemsiyesi altında toplamak ihtiyacı ortaya çıkmıştır.</a:t>
            </a:r>
            <a:endParaRPr lang="tr-TR" sz="40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785794"/>
            <a:ext cx="8305800" cy="5000660"/>
          </a:xfrm>
        </p:spPr>
        <p:txBody>
          <a:bodyPr>
            <a:normAutofit fontScale="90000"/>
          </a:bodyPr>
          <a:lstStyle/>
          <a:p>
            <a:pPr algn="ctr"/>
            <a:r>
              <a:rPr lang="tr-TR" sz="4000" dirty="0" smtClean="0">
                <a:latin typeface="Arial Rounded MT Bold" panose="020F0704030504030204" pitchFamily="34" charset="0"/>
              </a:rPr>
              <a:t>Toplumsal dayanışma; işbirliği, iletişim, dostluk, güven, sevgi, saygı ve hoşgörü birlikteliğinde gerçekleşir, büyür ve gelişir. Özelikle günümüzde her dönemden daha çok ihtiyacımız olan bu birlikteliği sağlamanın hepimizin görevi olduğu bir gerçektir.</a:t>
            </a:r>
            <a:endParaRPr lang="tr-TR" sz="40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785794"/>
            <a:ext cx="8305800" cy="5000660"/>
          </a:xfrm>
        </p:spPr>
        <p:txBody>
          <a:bodyPr>
            <a:noAutofit/>
          </a:bodyPr>
          <a:lstStyle/>
          <a:p>
            <a:pPr algn="ctr"/>
            <a:r>
              <a:rPr lang="tr-TR" sz="2800" dirty="0" smtClean="0">
                <a:latin typeface="Arial Rounded MT Bold" panose="020F0704030504030204" pitchFamily="34" charset="0"/>
              </a:rPr>
              <a:t>Bu Görev bilinci ile dayanışmanın gerekliliğine ve yayılmasına özel bir önem vermesi duyarlılığı içerisinde; Tunceli Dayanışma ve Kültür Vakfı; 04.07.1991 yılında "yapacağı sosyal çalışmalar ile insanları birbirlerine yardım edebilmek,  verimlerini geliştirmek, öğretim, bilim, kültür, sanat, sağlık ve spor etkinlikleri ile bireysel, toplumsal boyutlarda ile­tişim - işbirliğini geliştirmek ortam ve imkânları hazırlamak böylelikle bireysel, kurumsal ve toplamsal düzeyin yükselmesine katkıda bulunmak" amacı ile 41 kurucu üye tarafından kurulmuştur.</a:t>
            </a:r>
            <a:endParaRPr lang="tr-TR" sz="28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785794"/>
            <a:ext cx="8305800" cy="5000660"/>
          </a:xfrm>
        </p:spPr>
        <p:txBody>
          <a:bodyPr>
            <a:normAutofit fontScale="90000"/>
          </a:bodyPr>
          <a:lstStyle/>
          <a:p>
            <a:pPr algn="ctr"/>
            <a:r>
              <a:rPr lang="tr-TR" sz="4000" dirty="0" smtClean="0">
                <a:latin typeface="Arial Rounded MT Bold" panose="020F0704030504030204" pitchFamily="34" charset="0"/>
              </a:rPr>
              <a:t>Bu gün itibarı ile bu kurucu üyelerimizin 18 i hakka yürümüştür. Kaybettiğimiz Kurucu üyelerin yerine ailelerin belirlediği kişiler kurucu üye olarak alınmıştır. Bizler ve bizden sonra gelecek Tuncelili hemşerilerimiz "vakfın kurucu üyelerine" her zaman minnet ve şükran duyacaklardır.</a:t>
            </a:r>
            <a:endParaRPr lang="tr-TR" sz="40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785794"/>
            <a:ext cx="8305800" cy="5000660"/>
          </a:xfrm>
        </p:spPr>
        <p:txBody>
          <a:bodyPr>
            <a:normAutofit fontScale="90000"/>
          </a:bodyPr>
          <a:lstStyle/>
          <a:p>
            <a:pPr algn="l"/>
            <a:r>
              <a:rPr lang="tr-TR" sz="3600" dirty="0" smtClean="0"/>
              <a:t>Kuruluşundan günümüze kadar karşılaştığı tüm maddi ve manevi zorluklara rağmen; Vakfın Yönetim Kurulu Başkanlığını; </a:t>
            </a:r>
            <a:br>
              <a:rPr lang="tr-TR" sz="3600" dirty="0" smtClean="0"/>
            </a:br>
            <a:r>
              <a:rPr lang="tr-TR" sz="3600" dirty="0" err="1" smtClean="0"/>
              <a:t>Sn.KahramanAytaç</a:t>
            </a:r>
            <a:r>
              <a:rPr lang="tr-TR" sz="3600" dirty="0" smtClean="0"/>
              <a:t>, </a:t>
            </a:r>
            <a:br>
              <a:rPr lang="tr-TR" sz="3600" dirty="0" smtClean="0"/>
            </a:br>
            <a:r>
              <a:rPr lang="tr-TR" sz="3600" dirty="0" smtClean="0"/>
              <a:t>Sn. Mahmut Kurtulmaz, </a:t>
            </a:r>
            <a:br>
              <a:rPr lang="tr-TR" sz="3600" dirty="0" smtClean="0"/>
            </a:br>
            <a:r>
              <a:rPr lang="tr-TR" sz="3600" dirty="0" smtClean="0"/>
              <a:t>Sn. Gürsel Erol, </a:t>
            </a:r>
            <a:br>
              <a:rPr lang="tr-TR" sz="3600" dirty="0" smtClean="0"/>
            </a:br>
            <a:r>
              <a:rPr lang="tr-TR" sz="3600" dirty="0" smtClean="0"/>
              <a:t>Sn. Zeynel </a:t>
            </a:r>
            <a:r>
              <a:rPr lang="tr-TR" sz="3600" dirty="0" err="1" smtClean="0"/>
              <a:t>Öztürk</a:t>
            </a:r>
            <a:r>
              <a:rPr lang="tr-TR" sz="3600" dirty="0" smtClean="0"/>
              <a:t>, </a:t>
            </a:r>
            <a:br>
              <a:rPr lang="tr-TR" sz="3600" dirty="0" smtClean="0"/>
            </a:br>
            <a:r>
              <a:rPr lang="tr-TR" sz="3600" dirty="0" smtClean="0"/>
              <a:t>Sn. Nuri </a:t>
            </a:r>
            <a:r>
              <a:rPr lang="tr-TR" sz="3600" dirty="0" err="1" smtClean="0"/>
              <a:t>Taşkan</a:t>
            </a:r>
            <a:r>
              <a:rPr lang="tr-TR" sz="3600" dirty="0" smtClean="0"/>
              <a:t>, yürütmüşlerdir. </a:t>
            </a:r>
            <a:br>
              <a:rPr lang="tr-TR" sz="3600" dirty="0" smtClean="0"/>
            </a:br>
            <a:r>
              <a:rPr lang="tr-TR" sz="3600" dirty="0" smtClean="0"/>
              <a:t>Sn Ali Rıza Olcay halen yürütmektedir.</a:t>
            </a:r>
            <a:endParaRPr lang="tr-TR" sz="3600" dirty="0"/>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785794"/>
            <a:ext cx="8305800" cy="5000660"/>
          </a:xfrm>
        </p:spPr>
        <p:txBody>
          <a:bodyPr>
            <a:normAutofit fontScale="90000"/>
          </a:bodyPr>
          <a:lstStyle/>
          <a:p>
            <a:pPr algn="l"/>
            <a:r>
              <a:rPr lang="tr-TR" sz="3200" dirty="0" smtClean="0">
                <a:latin typeface="Arial Rounded MT Bold" panose="020F0704030504030204" pitchFamily="34" charset="0"/>
              </a:rPr>
              <a:t>Tunceli Dayanışma ve Kültür Vakfı Yapısal açıdan; Genel Merkez,</a:t>
            </a:r>
            <a:br>
              <a:rPr lang="tr-TR" sz="3200" dirty="0" smtClean="0">
                <a:latin typeface="Arial Rounded MT Bold" panose="020F0704030504030204" pitchFamily="34" charset="0"/>
              </a:rPr>
            </a:br>
            <a:r>
              <a:rPr lang="tr-TR" sz="3200" dirty="0" smtClean="0">
                <a:latin typeface="Arial Rounded MT Bold" panose="020F0704030504030204" pitchFamily="34" charset="0"/>
              </a:rPr>
              <a:t>Antalya ,</a:t>
            </a:r>
            <a:br>
              <a:rPr lang="tr-TR" sz="3200" dirty="0" smtClean="0">
                <a:latin typeface="Arial Rounded MT Bold" panose="020F0704030504030204" pitchFamily="34" charset="0"/>
              </a:rPr>
            </a:br>
            <a:r>
              <a:rPr lang="tr-TR" sz="3200" dirty="0" smtClean="0">
                <a:latin typeface="Arial Rounded MT Bold" panose="020F0704030504030204" pitchFamily="34" charset="0"/>
              </a:rPr>
              <a:t>Mersin Şubelerinden oluşmaktadır.</a:t>
            </a:r>
            <a:br>
              <a:rPr lang="tr-TR" sz="3200" dirty="0" smtClean="0">
                <a:latin typeface="Arial Rounded MT Bold" panose="020F0704030504030204" pitchFamily="34" charset="0"/>
              </a:rPr>
            </a:br>
            <a:r>
              <a:rPr lang="tr-TR" sz="3200" dirty="0" smtClean="0">
                <a:latin typeface="Arial Rounded MT Bold" panose="020F0704030504030204" pitchFamily="34" charset="0"/>
              </a:rPr>
              <a:t>Genel Merkez:</a:t>
            </a:r>
            <a:br>
              <a:rPr lang="tr-TR" sz="3200" dirty="0" smtClean="0">
                <a:latin typeface="Arial Rounded MT Bold" panose="020F0704030504030204" pitchFamily="34" charset="0"/>
              </a:rPr>
            </a:br>
            <a:r>
              <a:rPr lang="tr-TR" sz="3200" dirty="0" smtClean="0">
                <a:latin typeface="Arial Rounded MT Bold" panose="020F0704030504030204" pitchFamily="34" charset="0"/>
              </a:rPr>
              <a:t>İzmir Caddesi Sümer 1 Sokak NO:8/11 Kızılay Ankara</a:t>
            </a:r>
            <a:br>
              <a:rPr lang="tr-TR" sz="3200" dirty="0" smtClean="0">
                <a:latin typeface="Arial Rounded MT Bold" panose="020F0704030504030204" pitchFamily="34" charset="0"/>
              </a:rPr>
            </a:br>
            <a:r>
              <a:rPr lang="tr-TR" sz="3200" dirty="0" smtClean="0">
                <a:latin typeface="Arial Rounded MT Bold" panose="020F0704030504030204" pitchFamily="34" charset="0"/>
              </a:rPr>
              <a:t>İLETİŞİM:</a:t>
            </a:r>
            <a:br>
              <a:rPr lang="tr-TR" sz="3200" dirty="0" smtClean="0">
                <a:latin typeface="Arial Rounded MT Bold" panose="020F0704030504030204" pitchFamily="34" charset="0"/>
              </a:rPr>
            </a:br>
            <a:r>
              <a:rPr lang="tr-TR" sz="3200" dirty="0" err="1" smtClean="0">
                <a:latin typeface="Arial Rounded MT Bold" panose="020F0704030504030204" pitchFamily="34" charset="0"/>
              </a:rPr>
              <a:t>gsm</a:t>
            </a:r>
            <a:r>
              <a:rPr lang="tr-TR" sz="3200" dirty="0" smtClean="0">
                <a:latin typeface="Arial Rounded MT Bold" panose="020F0704030504030204" pitchFamily="34" charset="0"/>
              </a:rPr>
              <a:t>:05415628262</a:t>
            </a:r>
            <a:br>
              <a:rPr lang="tr-TR" sz="3200" dirty="0" smtClean="0">
                <a:latin typeface="Arial Rounded MT Bold" panose="020F0704030504030204" pitchFamily="34" charset="0"/>
              </a:rPr>
            </a:br>
            <a:r>
              <a:rPr lang="tr-TR" sz="3200" dirty="0" smtClean="0">
                <a:latin typeface="Arial Rounded MT Bold" panose="020F0704030504030204" pitchFamily="34" charset="0"/>
              </a:rPr>
              <a:t>e posta:</a:t>
            </a:r>
            <a:r>
              <a:rPr lang="tr-TR" sz="3200" dirty="0" err="1" smtClean="0">
                <a:latin typeface="Arial Rounded MT Bold" panose="020F0704030504030204" pitchFamily="34" charset="0"/>
              </a:rPr>
              <a:t>tuncvak</a:t>
            </a:r>
            <a:r>
              <a:rPr lang="tr-TR" sz="3200" dirty="0" smtClean="0">
                <a:latin typeface="Arial Rounded MT Bold" panose="020F0704030504030204" pitchFamily="34" charset="0"/>
              </a:rPr>
              <a:t>@</a:t>
            </a:r>
            <a:r>
              <a:rPr lang="tr-TR" sz="3200" dirty="0" err="1" smtClean="0">
                <a:latin typeface="Arial Rounded MT Bold" panose="020F0704030504030204" pitchFamily="34" charset="0"/>
              </a:rPr>
              <a:t>gmail</a:t>
            </a:r>
            <a:r>
              <a:rPr lang="tr-TR" sz="3200" dirty="0" smtClean="0">
                <a:latin typeface="Arial Rounded MT Bold" panose="020F0704030504030204" pitchFamily="34" charset="0"/>
              </a:rPr>
              <a:t>.com</a:t>
            </a:r>
            <a:br>
              <a:rPr lang="tr-TR" sz="3200" dirty="0" smtClean="0">
                <a:latin typeface="Arial Rounded MT Bold" panose="020F0704030504030204" pitchFamily="34" charset="0"/>
              </a:rPr>
            </a:br>
            <a:r>
              <a:rPr lang="tr-TR" sz="3200" dirty="0" smtClean="0">
                <a:latin typeface="Arial Rounded MT Bold" panose="020F0704030504030204" pitchFamily="34" charset="0"/>
              </a:rPr>
              <a:t>WEB:http://www.</a:t>
            </a:r>
            <a:r>
              <a:rPr lang="tr-TR" sz="3200" dirty="0" err="1" smtClean="0">
                <a:latin typeface="Arial Rounded MT Bold" panose="020F0704030504030204" pitchFamily="34" charset="0"/>
              </a:rPr>
              <a:t>tuncvakfi</a:t>
            </a:r>
            <a:r>
              <a:rPr lang="tr-TR" sz="3200" dirty="0" smtClean="0">
                <a:latin typeface="Arial Rounded MT Bold" panose="020F0704030504030204" pitchFamily="34" charset="0"/>
              </a:rPr>
              <a:t>.org</a:t>
            </a:r>
            <a:endParaRPr lang="tr-TR" sz="32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571472" y="785794"/>
            <a:ext cx="8305800" cy="5000660"/>
          </a:xfrm>
        </p:spPr>
        <p:txBody>
          <a:bodyPr/>
          <a:lstStyle/>
          <a:p>
            <a:pPr algn="l"/>
            <a:r>
              <a:rPr lang="tr-TR" sz="2800" dirty="0" smtClean="0">
                <a:latin typeface="Arial Rounded MT Bold" panose="020F0704030504030204" pitchFamily="34" charset="0"/>
              </a:rPr>
              <a:t>GENEL MERKEZ YÖNETİM KURULU ASİL ÜYELER</a:t>
            </a:r>
            <a:br>
              <a:rPr lang="tr-TR" sz="2800" dirty="0" smtClean="0">
                <a:latin typeface="Arial Rounded MT Bold" panose="020F0704030504030204" pitchFamily="34" charset="0"/>
              </a:rPr>
            </a:br>
            <a:r>
              <a:rPr lang="tr-TR" sz="2400" dirty="0" smtClean="0">
                <a:latin typeface="Arial Rounded MT Bold" panose="020F0704030504030204" pitchFamily="34" charset="0"/>
              </a:rPr>
              <a:t>ALİRIZA OLCAY		  GENEL BAŞKAN</a:t>
            </a:r>
            <a:br>
              <a:rPr lang="tr-TR" sz="2400" dirty="0" smtClean="0">
                <a:latin typeface="Arial Rounded MT Bold" panose="020F0704030504030204" pitchFamily="34" charset="0"/>
              </a:rPr>
            </a:br>
            <a:r>
              <a:rPr lang="tr-TR" sz="2400" dirty="0" smtClean="0">
                <a:latin typeface="Arial Rounded MT Bold" panose="020F0704030504030204" pitchFamily="34" charset="0"/>
              </a:rPr>
              <a:t>NURİ TAŞKAN	                 GENEL BAŞKAN YARDIMCISI</a:t>
            </a:r>
            <a:br>
              <a:rPr lang="tr-TR" sz="2400" dirty="0" smtClean="0">
                <a:latin typeface="Arial Rounded MT Bold" panose="020F0704030504030204" pitchFamily="34" charset="0"/>
              </a:rPr>
            </a:br>
            <a:r>
              <a:rPr lang="tr-TR" sz="2400" dirty="0" smtClean="0">
                <a:latin typeface="Arial Rounded MT Bold" panose="020F0704030504030204" pitchFamily="34" charset="0"/>
              </a:rPr>
              <a:t>DR.GÜLŞEN ERENLER ÇAKAR	GENEL SEKRETER</a:t>
            </a:r>
            <a:br>
              <a:rPr lang="tr-TR" sz="2400" dirty="0" smtClean="0">
                <a:latin typeface="Arial Rounded MT Bold" panose="020F0704030504030204" pitchFamily="34" charset="0"/>
              </a:rPr>
            </a:br>
            <a:r>
              <a:rPr lang="tr-TR" sz="2400" dirty="0" smtClean="0">
                <a:latin typeface="Arial Rounded MT Bold" panose="020F0704030504030204" pitchFamily="34" charset="0"/>
              </a:rPr>
              <a:t>MÜSLÜM YILDIRIM		  GENEL SAYMAN</a:t>
            </a:r>
            <a:br>
              <a:rPr lang="tr-TR" sz="2400" dirty="0" smtClean="0">
                <a:latin typeface="Arial Rounded MT Bold" panose="020F0704030504030204" pitchFamily="34" charset="0"/>
              </a:rPr>
            </a:br>
            <a:r>
              <a:rPr lang="tr-TR" sz="2400" dirty="0" smtClean="0">
                <a:latin typeface="Arial Rounded MT Bold" panose="020F0704030504030204" pitchFamily="34" charset="0"/>
              </a:rPr>
              <a:t>NEŞATİ KIRMIZIGÜL	  ÜYE</a:t>
            </a:r>
            <a:br>
              <a:rPr lang="tr-TR" sz="2400" dirty="0" smtClean="0">
                <a:latin typeface="Arial Rounded MT Bold" panose="020F0704030504030204" pitchFamily="34" charset="0"/>
              </a:rPr>
            </a:br>
            <a:r>
              <a:rPr lang="tr-TR" sz="2400" dirty="0" smtClean="0">
                <a:latin typeface="Arial Rounded MT Bold" panose="020F0704030504030204" pitchFamily="34" charset="0"/>
              </a:rPr>
              <a:t>İBRAHİM AŞKIN		  ÜYE</a:t>
            </a:r>
            <a:br>
              <a:rPr lang="tr-TR" sz="2400" dirty="0" smtClean="0">
                <a:latin typeface="Arial Rounded MT Bold" panose="020F0704030504030204" pitchFamily="34" charset="0"/>
              </a:rPr>
            </a:br>
            <a:r>
              <a:rPr lang="tr-TR" sz="2400" dirty="0" smtClean="0">
                <a:latin typeface="Arial Rounded MT Bold" panose="020F0704030504030204" pitchFamily="34" charset="0"/>
              </a:rPr>
              <a:t>HASAN YILDIRIM		  ÜYE</a:t>
            </a:r>
            <a:br>
              <a:rPr lang="tr-TR" sz="2400" dirty="0" smtClean="0">
                <a:latin typeface="Arial Rounded MT Bold" panose="020F0704030504030204" pitchFamily="34" charset="0"/>
              </a:rPr>
            </a:br>
            <a:r>
              <a:rPr lang="tr-TR" sz="2400" dirty="0" smtClean="0">
                <a:latin typeface="Arial Rounded MT Bold" panose="020F0704030504030204" pitchFamily="34" charset="0"/>
              </a:rPr>
              <a:t>HEVAL DURMUŞ		  ÜYE</a:t>
            </a:r>
            <a:br>
              <a:rPr lang="tr-TR" sz="2400" dirty="0" smtClean="0">
                <a:latin typeface="Arial Rounded MT Bold" panose="020F0704030504030204" pitchFamily="34" charset="0"/>
              </a:rPr>
            </a:br>
            <a:r>
              <a:rPr lang="tr-TR" sz="2400" dirty="0" smtClean="0">
                <a:latin typeface="Arial Rounded MT Bold" panose="020F0704030504030204" pitchFamily="34" charset="0"/>
              </a:rPr>
              <a:t>ERDOĞAN YAŞA		  ÜYE</a:t>
            </a:r>
            <a:endParaRPr lang="tr-TR" sz="2400" dirty="0">
              <a:latin typeface="Arial Rounded MT Bold" panose="020F0704030504030204" pitchFamily="34" charset="0"/>
            </a:endParaRPr>
          </a:p>
        </p:txBody>
      </p:sp>
      <p:sp>
        <p:nvSpPr>
          <p:cNvPr id="4" name="3 Altbilgi Yer Tutucusu"/>
          <p:cNvSpPr>
            <a:spLocks noGrp="1"/>
          </p:cNvSpPr>
          <p:nvPr>
            <p:ph type="ftr" sz="quarter" idx="11"/>
          </p:nvPr>
        </p:nvSpPr>
        <p:spPr>
          <a:xfrm>
            <a:off x="1785917" y="5929330"/>
            <a:ext cx="5795987" cy="598362"/>
          </a:xfrm>
        </p:spPr>
        <p:txBody>
          <a:bodyPr/>
          <a:lstStyle/>
          <a:p>
            <a:pPr algn="ctr"/>
            <a:r>
              <a:rPr lang="tr-TR" dirty="0" smtClean="0">
                <a:solidFill>
                  <a:srgbClr val="FF0000"/>
                </a:solidFill>
                <a:latin typeface="Arial Black" panose="020B0A04020102020204" pitchFamily="34" charset="0"/>
              </a:rPr>
              <a:t>TUNCELİ DAYANIŞMA VE KÜLTÜR VAKFI </a:t>
            </a:r>
            <a:r>
              <a:rPr lang="tr-TR" dirty="0" err="1" smtClean="0">
                <a:solidFill>
                  <a:srgbClr val="FF0000"/>
                </a:solidFill>
                <a:latin typeface="Arial Black" panose="020B0A04020102020204" pitchFamily="34" charset="0"/>
              </a:rPr>
              <a:t>gsm</a:t>
            </a:r>
            <a:r>
              <a:rPr lang="tr-TR" dirty="0" smtClean="0">
                <a:solidFill>
                  <a:srgbClr val="FF0000"/>
                </a:solidFill>
                <a:latin typeface="Arial Black" panose="020B0A04020102020204" pitchFamily="34" charset="0"/>
              </a:rPr>
              <a:t>:05415628262- e posta:</a:t>
            </a:r>
            <a:r>
              <a:rPr lang="tr-TR" dirty="0" err="1" smtClean="0">
                <a:solidFill>
                  <a:srgbClr val="FF0000"/>
                </a:solidFill>
                <a:latin typeface="Arial Black" panose="020B0A04020102020204" pitchFamily="34" charset="0"/>
              </a:rPr>
              <a:t>tuncvak</a:t>
            </a:r>
            <a:r>
              <a:rPr lang="tr-TR" dirty="0" smtClean="0">
                <a:solidFill>
                  <a:srgbClr val="FF0000"/>
                </a:solidFill>
                <a:latin typeface="Arial Black" panose="020B0A04020102020204" pitchFamily="34" charset="0"/>
              </a:rPr>
              <a:t>@</a:t>
            </a:r>
            <a:r>
              <a:rPr lang="tr-TR" dirty="0" err="1" smtClean="0">
                <a:solidFill>
                  <a:srgbClr val="FF0000"/>
                </a:solidFill>
                <a:latin typeface="Arial Black" panose="020B0A04020102020204" pitchFamily="34" charset="0"/>
              </a:rPr>
              <a:t>gmail</a:t>
            </a:r>
            <a:r>
              <a:rPr lang="tr-TR" dirty="0" smtClean="0">
                <a:solidFill>
                  <a:srgbClr val="FF0000"/>
                </a:solidFill>
                <a:latin typeface="Arial Black" panose="020B0A04020102020204" pitchFamily="34" charset="0"/>
              </a:rPr>
              <a:t>.com-WEB:http://www.</a:t>
            </a:r>
            <a:r>
              <a:rPr lang="tr-TR" dirty="0" err="1" smtClean="0">
                <a:solidFill>
                  <a:srgbClr val="FF0000"/>
                </a:solidFill>
                <a:latin typeface="Arial Black" panose="020B0A04020102020204" pitchFamily="34" charset="0"/>
              </a:rPr>
              <a:t>tuncvakfi</a:t>
            </a:r>
            <a:r>
              <a:rPr lang="tr-TR" dirty="0" smtClean="0">
                <a:solidFill>
                  <a:srgbClr val="FF0000"/>
                </a:solidFill>
                <a:latin typeface="Arial Black" panose="020B0A04020102020204" pitchFamily="34" charset="0"/>
              </a:rPr>
              <a:t>.org-</a:t>
            </a:r>
          </a:p>
          <a:p>
            <a:pPr algn="ctr"/>
            <a:r>
              <a:rPr lang="tr-TR" dirty="0" smtClean="0">
                <a:solidFill>
                  <a:srgbClr val="FF0000"/>
                </a:solidFill>
                <a:latin typeface="Arial Black" panose="020B0A04020102020204" pitchFamily="34" charset="0"/>
              </a:rPr>
              <a:t>İZMİR CADDESİ SÜMER 1 SOKAK NO:8/11 KIZILAY ANKARA</a:t>
            </a:r>
            <a:endParaRPr lang="tr-TR" dirty="0">
              <a:solidFill>
                <a:srgbClr val="FF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0</TotalTime>
  <Words>742</Words>
  <Application>Microsoft Office PowerPoint</Application>
  <PresentationFormat>Ekran Gösterisi (4:3)</PresentationFormat>
  <Paragraphs>80</Paragraphs>
  <Slides>20</Slides>
  <Notes>20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20</vt:i4>
      </vt:variant>
    </vt:vector>
  </HeadingPairs>
  <TitlesOfParts>
    <vt:vector size="28" baseType="lpstr">
      <vt:lpstr>Arial</vt:lpstr>
      <vt:lpstr>Arial Black</vt:lpstr>
      <vt:lpstr>Arial Rounded MT Bold</vt:lpstr>
      <vt:lpstr>Calibri</vt:lpstr>
      <vt:lpstr>Gill Sans MT</vt:lpstr>
      <vt:lpstr>Verdana</vt:lpstr>
      <vt:lpstr>Wingdings 2</vt:lpstr>
      <vt:lpstr>Gündönümü</vt:lpstr>
      <vt:lpstr>TUNCELİ DAYANIŞMA VE KÜLTÜR VAKFI</vt:lpstr>
      <vt:lpstr>1980 Ve sonrası ülkede krizlerin birbirini izlemesi, yolsuzluğun erdem sayılması, sosyal devlet anlayışının tümden askıya alınması Tunceli bölgesi ve yaşayan halk için çekilmez bir hal almıştır. Yaşanan olaylar ve şiddet köylerin boşalmasına, halkın şehirlere göç etmesine neden olmuştur. </vt:lpstr>
      <vt:lpstr>İşte bu gerçekler temelinde hemşeriler arasında işbirliği ve iletişimi, öğretim, bilim, kültür, sağlık ve benzeri yardım ve etkinlikleri gerçekleştirmek ve toplumsal dayanışma şemsiyesi altında toplamak ihtiyacı ortaya çıkmıştır.</vt:lpstr>
      <vt:lpstr>Toplumsal dayanışma; işbirliği, iletişim, dostluk, güven, sevgi, saygı ve hoşgörü birlikteliğinde gerçekleşir, büyür ve gelişir. Özelikle günümüzde her dönemden daha çok ihtiyacımız olan bu birlikteliği sağlamanın hepimizin görevi olduğu bir gerçektir.</vt:lpstr>
      <vt:lpstr>Bu Görev bilinci ile dayanışmanın gerekliliğine ve yayılmasına özel bir önem vermesi duyarlılığı içerisinde; Tunceli Dayanışma ve Kültür Vakfı; 04.07.1991 yılında "yapacağı sosyal çalışmalar ile insanları birbirlerine yardım edebilmek,  verimlerini geliştirmek, öğretim, bilim, kültür, sanat, sağlık ve spor etkinlikleri ile bireysel, toplumsal boyutlarda ile­tişim - işbirliğini geliştirmek ortam ve imkânları hazırlamak böylelikle bireysel, kurumsal ve toplamsal düzeyin yükselmesine katkıda bulunmak" amacı ile 41 kurucu üye tarafından kurulmuştur.</vt:lpstr>
      <vt:lpstr>Bu gün itibarı ile bu kurucu üyelerimizin 18 i hakka yürümüştür. Kaybettiğimiz Kurucu üyelerin yerine ailelerin belirlediği kişiler kurucu üye olarak alınmıştır. Bizler ve bizden sonra gelecek Tuncelili hemşerilerimiz "vakfın kurucu üyelerine" her zaman minnet ve şükran duyacaklardır.</vt:lpstr>
      <vt:lpstr>Kuruluşundan günümüze kadar karşılaştığı tüm maddi ve manevi zorluklara rağmen; Vakfın Yönetim Kurulu Başkanlığını;  Sn.KahramanAytaç,  Sn. Mahmut Kurtulmaz,  Sn. Gürsel Erol,  Sn. Zeynel Öztürk,  Sn. Nuri Taşkan, yürütmüşlerdir.  Sn Ali Rıza Olcay halen yürütmektedir.</vt:lpstr>
      <vt:lpstr>Tunceli Dayanışma ve Kültür Vakfı Yapısal açıdan; Genel Merkez, Antalya , Mersin Şubelerinden oluşmaktadır. Genel Merkez: İzmir Caddesi Sümer 1 Sokak NO:8/11 Kızılay Ankara İLETİŞİM: gsm:05415628262 e posta:tuncvak@gmail.com WEB:http://www.tuncvakfi.org</vt:lpstr>
      <vt:lpstr>GENEL MERKEZ YÖNETİM KURULU ASİL ÜYELER ALİRIZA OLCAY    GENEL BAŞKAN NURİ TAŞKAN                  GENEL BAŞKAN YARDIMCISI DR.GÜLŞEN ERENLER ÇAKAR GENEL SEKRETER MÜSLÜM YILDIRIM    GENEL SAYMAN NEŞATİ KIRMIZIGÜL   ÜYE İBRAHİM AŞKIN    ÜYE HASAN YILDIRIM    ÜYE HEVAL DURMUŞ    ÜYE ERDOĞAN YAŞA    ÜYE</vt:lpstr>
      <vt:lpstr>DENETLEME KURULU KENAN ÖZER ŞEMSEDDİN DURMUŞ AHMET YEŞİL   ONUR  KURULU ORHAN VELİ YILDIRIM GÜRSEL EROL  YILMAZ ATEŞ</vt:lpstr>
      <vt:lpstr>ANTALYA ŞUBE:YÖNETİM KURULU   ASİL ÜYELER   1-PAMUK DEĞİRMENCİ 2-FATMA BER 3-ALİ TOMUCU 4-RUHİ KOÇOL 5-KAZIM DEMİR   DENETİM KURULU 1-KEMAL GÜNDÜZ 2-RIZA ERGEN</vt:lpstr>
      <vt:lpstr>ONURSAL BAŞKAN ASLAN GÜNDOĞAN   GENEL MERKEZ DELEGELERİ 1-ZEKİ TAŞDEMİR 2-MAHMUT DÜZGÜN 3-PAMUK DEĞİRMENCİ     İletişim: Altındağ Mahallesi 169 Sokak Yıldız Apartmanı NO: 16/1 Murat Paşa-Antalya Telefon: 0242 2478579</vt:lpstr>
      <vt:lpstr>MERSİN ŞUBE YÖNETİM KURULU   ASİL ÜYELER   HIDIR ACAR BİNALİ YÜREK AHMET TOPRAK HIDIR SIĞIÇ HAYRİ AYDIN   DENETLEME KURULU ERCAN YILDIRIM UĞUR ÖZGER HASAN KARAGÖZ</vt:lpstr>
      <vt:lpstr>ONUR KURULU MUSTAFA GÜLER HASAN ENGİN KADİR ARIKAN   GENEL MERKEZ DELEGESİ MUSTAFA GÜLER       İletişim: Çankaya Mahallesi, İstiklal Caddesi Kırmızı Lacivert İş Merkezi, Kat:5 NO: 62 Akdeniz Mersin. Telefon: 03242379656—03242315529</vt:lpstr>
      <vt:lpstr>TUNCELİ DAYANIŞMA VE KÜLTÜR VAKFININ MAL VARLIĞI ; *Sümer sok. no: 8/11 deki merkez binası,  *Dikmen cad. no: 321 de bulunan 2 bodrum katı,   zemin kat, 2 normal kat ve çatı katından oluşan müstakil bina, *GMKB NO:14 adresinde bulunan 1166 Ada 1 Nolu parselindeki Binanın 1. Katında 1 nolu daire. *Altındağ Mahallesi 169 Sokak Yıldız Apartmanı NO: 16/1 Murat Paşa-Antalya’da daireden oluşmaktadır.</vt:lpstr>
      <vt:lpstr>TUNCELİ DAYANIŞMA VE KÜLTÜR VAKFININ KURULUŞUNDAN İTİBAREN  ELDE ETTİĞİ GELİRLERİ;  *VAKIF ÜYELERİNİN ÖDEDİKLERİ *AİDATLAR *BAĞIŞLAR *TAŞINMAZ MAL VARLIKLARINDAN GELEN KİRALARDAN OLUŞMAKTADIR </vt:lpstr>
      <vt:lpstr>TUNCELİ DAYANIŞMA VE KÜLTÜR VAKFI ,VAKIF SENEDİ MADDE 5-4-5-6-7  DE YÜKSEK ÖĞRENİMDE EĞİTİM – ÖĞRETİMLERİNİ SÜRDÜREN ÖĞRENCİLERE KARŞILIKSIZ BURS VERİR DEMEKTEDİR. BU DOĞRULTUDA KURULUŞUNDAN İTİBAREN SÖZ KONUSU  MADDE AKSATILMADAN YERİNE GETİRİLMİŞTİR.  2024 AKADEMİK YILINDA 148 ÖĞRENCİ BURS ALMAKTADIR  2024 AKADEMİK YILINDA ANKARA ÜNİVERSİTESİ TIP FAKÜLTESİNDE OKUYAN ÖĞRENCİNİN ALMANYA MÜNİH MAXİMİLİAN ÜNİVERSİTESİ (LMU) TIP FAKÜLTESİNDE FGF1 HORMONU ÜZERİNE YAPTIĞI ÇALIŞMA VE ÜNİVERSİTEDE 2 AY STAJYER ÖĞRENCİ OLMA STATÜSÜ İÇİN MADDİ DESTEK SAĞLANMIŞTIR.  2023 AKADEMİK YILINDA TUNCELİDE OKUYAN ÖĞRENCİLERE ÜNİVERSİTEYE HAZIRLIK KİTABI BAĞIŞI YAPILMIŞTIR. </vt:lpstr>
      <vt:lpstr>TUNCELİ DAYANIŞMA VE KÜLTÜR VAKFI , SOSYAL VE KÜLTÜREL ETKİNLİK OLARAK: *09.01.2024 TARİHİNDE 500 KİŞİNİN KATILIMI İLE “HIZIR NİYAZI” TOPLANTISI GERÇEKLEŞTİRİLMİŞTİR.  *02 MART 2024  TARİHİNDE  “YEREL YÖNETİMLER: TARİH, TOPLUM, HAFIZA, MEKÂN” KONFERANSI DÜZENLENMİŞTİR  </vt:lpstr>
      <vt:lpstr>AYRICA TUNCELİ DAYANIŞMA VE KÜLTÜR VAKFI;  *ANKARA’DA YÜKSEKÖĞRENİMDE OKUYAN VE EVDE KALAN ÖĞRENCİLERE GIDA YARDIMI, *SAĞLIK SORUNLARI NEDENİYLE ANKARA’YA GELEN VE MADDİ SIKINTI YAŞAYAN HEMŞERİLERE MADDİ KATKI, YAPMAKTADIR</vt:lpstr>
      <vt:lpstr> SABRINIZ İÇİN TEŞEKKÜR EDER SAYGILAR SUNARIM  DR.GÜLŞEN ERENLER ÇAKAR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TUNCELİ DAYANIŞMA VE KÜLTÜR VAKFI</dc:title>
  <dc:creator>win7</dc:creator>
  <cp:lastModifiedBy>tuncv</cp:lastModifiedBy>
  <cp:revision>51</cp:revision>
  <dcterms:created xsi:type="dcterms:W3CDTF">2024-05-29T13:18:00Z</dcterms:created>
  <dcterms:modified xsi:type="dcterms:W3CDTF">2024-07-17T10:10:06Z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8DBB403CDECE43348FE739FB79609B02_13</vt:lpwstr>
  </property>
  <property fmtid="{D5CDD505-2E9C-101B-9397-08002B2CF9AE}" pid="3" name="KSOProductBuildVer">
    <vt:lpwstr>1033-12.2.0.17119</vt:lpwstr>
  </property>
</Properties>
</file>